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sldIdLst>
    <p:sldId id="256" r:id="rId2"/>
    <p:sldId id="257" r:id="rId3"/>
    <p:sldId id="294" r:id="rId4"/>
    <p:sldId id="258" r:id="rId5"/>
    <p:sldId id="296" r:id="rId6"/>
    <p:sldId id="299" r:id="rId7"/>
    <p:sldId id="300" r:id="rId8"/>
    <p:sldId id="301" r:id="rId9"/>
    <p:sldId id="302" r:id="rId10"/>
    <p:sldId id="303" r:id="rId11"/>
    <p:sldId id="304" r:id="rId12"/>
    <p:sldId id="305" r:id="rId13"/>
    <p:sldId id="306" r:id="rId14"/>
    <p:sldId id="259" r:id="rId15"/>
    <p:sldId id="268" r:id="rId16"/>
    <p:sldId id="265" r:id="rId17"/>
    <p:sldId id="271" r:id="rId18"/>
    <p:sldId id="273" r:id="rId19"/>
    <p:sldId id="260" r:id="rId20"/>
    <p:sldId id="267" r:id="rId21"/>
    <p:sldId id="269" r:id="rId22"/>
    <p:sldId id="270" r:id="rId23"/>
    <p:sldId id="264" r:id="rId24"/>
    <p:sldId id="275" r:id="rId25"/>
    <p:sldId id="276" r:id="rId26"/>
    <p:sldId id="278" r:id="rId27"/>
    <p:sldId id="282" r:id="rId28"/>
    <p:sldId id="280" r:id="rId29"/>
    <p:sldId id="286" r:id="rId30"/>
    <p:sldId id="263" r:id="rId31"/>
    <p:sldId id="284" r:id="rId32"/>
    <p:sldId id="290" r:id="rId33"/>
    <p:sldId id="288" r:id="rId34"/>
    <p:sldId id="262" r:id="rId35"/>
    <p:sldId id="3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8403F1-9D28-BABC-3C72-1B350D55462A}" v="3745" dt="2019-12-09T06:52:30.9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5" d="100"/>
          <a:sy n="85" d="100"/>
        </p:scale>
        <p:origin x="367"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12/9/2019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79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044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12/9/2019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9432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12/9/2019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1409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12/9/2019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2090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90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1956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917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639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12/9/2019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5071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12/9/2019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8593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ED291B17-9318-49DB-B28B-6E5994AE9581}" type="datetime1">
              <a:rPr lang="en-US" smtClean="0"/>
              <a:t>12/9/2019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5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0525063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1" r:id="rId6"/>
    <p:sldLayoutId id="2147483807" r:id="rId7"/>
    <p:sldLayoutId id="2147483808" r:id="rId8"/>
    <p:sldLayoutId id="2147483809" r:id="rId9"/>
    <p:sldLayoutId id="2147483810" r:id="rId10"/>
    <p:sldLayoutId id="2147483812"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parthiv.shah@gmail.com" TargetMode="External"/><Relationship Id="rId2" Type="http://schemas.openxmlformats.org/officeDocument/2006/relationships/hyperlink" Target="mailto:'priyanka@gmail.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train driving down the street&#10;&#10;Description generated with very high confidence">
            <a:extLst>
              <a:ext uri="{FF2B5EF4-FFF2-40B4-BE49-F238E27FC236}">
                <a16:creationId xmlns:a16="http://schemas.microsoft.com/office/drawing/2014/main" id="{48FDE2DA-8331-401F-8D22-925CFDE04246}"/>
              </a:ext>
            </a:extLst>
          </p:cNvPr>
          <p:cNvPicPr>
            <a:picLocks noChangeAspect="1"/>
          </p:cNvPicPr>
          <p:nvPr/>
        </p:nvPicPr>
        <p:blipFill rotWithShape="1">
          <a:blip r:embed="rId2">
            <a:alphaModFix amt="40000"/>
          </a:blip>
          <a:srcRect r="19113" b="2"/>
          <a:stretch/>
        </p:blipFill>
        <p:spPr>
          <a:xfrm>
            <a:off x="20" y="10"/>
            <a:ext cx="12191980" cy="6857990"/>
          </a:xfrm>
          <a:prstGeom prst="rect">
            <a:avLst/>
          </a:prstGeom>
          <a:ln>
            <a:solidFill>
              <a:schemeClr val="tx1"/>
            </a:solidFill>
            <a:prstDash val="solid"/>
          </a:ln>
        </p:spPr>
      </p:pic>
      <p:sp>
        <p:nvSpPr>
          <p:cNvPr id="2" name="Title 1"/>
          <p:cNvSpPr>
            <a:spLocks noGrp="1"/>
          </p:cNvSpPr>
          <p:nvPr>
            <p:ph type="ctrTitle"/>
          </p:nvPr>
        </p:nvSpPr>
        <p:spPr>
          <a:xfrm>
            <a:off x="965201" y="1020431"/>
            <a:ext cx="10225530" cy="1475013"/>
          </a:xfrm>
        </p:spPr>
        <p:txBody>
          <a:bodyPr>
            <a:normAutofit/>
          </a:bodyPr>
          <a:lstStyle/>
          <a:p>
            <a:pPr algn="ctr"/>
            <a:r>
              <a:rPr lang="en-US" b="1" u="sng" dirty="0">
                <a:solidFill>
                  <a:schemeClr val="tx1"/>
                </a:solidFill>
                <a:latin typeface="Helvetica"/>
                <a:cs typeface="Helvetica"/>
              </a:rPr>
              <a:t>Boston TRAIN OPERATIONS MANAGEMENT SYSTEM </a:t>
            </a:r>
          </a:p>
        </p:txBody>
      </p:sp>
      <p:sp>
        <p:nvSpPr>
          <p:cNvPr id="3" name="Subtitle 2"/>
          <p:cNvSpPr>
            <a:spLocks noGrp="1"/>
          </p:cNvSpPr>
          <p:nvPr>
            <p:ph type="subTitle" idx="1"/>
          </p:nvPr>
        </p:nvSpPr>
        <p:spPr>
          <a:xfrm>
            <a:off x="979577" y="2998653"/>
            <a:ext cx="10225530" cy="590321"/>
          </a:xfrm>
        </p:spPr>
        <p:txBody>
          <a:bodyPr>
            <a:normAutofit/>
          </a:bodyPr>
          <a:lstStyle/>
          <a:p>
            <a:pPr algn="ctr"/>
            <a:r>
              <a:rPr lang="en-US" sz="2800" b="1" dirty="0">
                <a:solidFill>
                  <a:schemeClr val="tx1"/>
                </a:solidFill>
                <a:latin typeface="Helvetica"/>
                <a:cs typeface="Helvetica"/>
              </a:rPr>
              <a:t>TEAM MAVERICKS</a:t>
            </a:r>
          </a:p>
        </p:txBody>
      </p:sp>
      <p:sp>
        <p:nvSpPr>
          <p:cNvPr id="6" name="TextBox 5">
            <a:extLst>
              <a:ext uri="{FF2B5EF4-FFF2-40B4-BE49-F238E27FC236}">
                <a16:creationId xmlns:a16="http://schemas.microsoft.com/office/drawing/2014/main" id="{E563CFF4-1213-48CD-B006-06E834F99331}"/>
              </a:ext>
            </a:extLst>
          </p:cNvPr>
          <p:cNvSpPr txBox="1"/>
          <p:nvPr/>
        </p:nvSpPr>
        <p:spPr>
          <a:xfrm>
            <a:off x="3617344" y="4393721"/>
            <a:ext cx="5934973"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Helvetica"/>
                <a:ea typeface="+mn-lt"/>
                <a:cs typeface="+mn-lt"/>
              </a:rPr>
              <a:t>Presented by:</a:t>
            </a:r>
            <a:endParaRPr lang="en-US" sz="2000">
              <a:latin typeface="Helvetica"/>
              <a:cs typeface="Helvetica"/>
            </a:endParaRPr>
          </a:p>
          <a:p>
            <a:pPr marL="285750" indent="-285750">
              <a:buFont typeface="Arial"/>
              <a:buChar char="•"/>
            </a:pPr>
            <a:r>
              <a:rPr lang="en-US" sz="2000" err="1">
                <a:latin typeface="Helvetica"/>
                <a:ea typeface="+mn-lt"/>
                <a:cs typeface="+mn-lt"/>
              </a:rPr>
              <a:t>Additya</a:t>
            </a:r>
            <a:r>
              <a:rPr lang="en-US" sz="2000" dirty="0">
                <a:latin typeface="Helvetica"/>
                <a:ea typeface="+mn-lt"/>
                <a:cs typeface="+mn-lt"/>
              </a:rPr>
              <a:t> </a:t>
            </a:r>
            <a:r>
              <a:rPr lang="en-US" sz="2000" err="1">
                <a:latin typeface="Helvetica"/>
                <a:ea typeface="+mn-lt"/>
                <a:cs typeface="+mn-lt"/>
              </a:rPr>
              <a:t>Dharangaonkar</a:t>
            </a:r>
            <a:r>
              <a:rPr lang="en-US" sz="2000" dirty="0">
                <a:latin typeface="Helvetica"/>
                <a:ea typeface="+mn-lt"/>
                <a:cs typeface="+mn-lt"/>
              </a:rPr>
              <a:t>      : NUID – 001052304</a:t>
            </a:r>
            <a:endParaRPr lang="en-US" sz="2000">
              <a:latin typeface="Helvetica"/>
              <a:cs typeface="Helvetica"/>
            </a:endParaRPr>
          </a:p>
          <a:p>
            <a:pPr marL="285750" indent="-285750">
              <a:buFont typeface="Arial"/>
              <a:buChar char="•"/>
            </a:pPr>
            <a:r>
              <a:rPr lang="en-US" sz="2000" dirty="0">
                <a:latin typeface="Helvetica"/>
                <a:ea typeface="+mn-lt"/>
                <a:cs typeface="+mn-lt"/>
              </a:rPr>
              <a:t>Samarth </a:t>
            </a:r>
            <a:r>
              <a:rPr lang="en-US" sz="2000" err="1">
                <a:latin typeface="Helvetica"/>
                <a:ea typeface="+mn-lt"/>
                <a:cs typeface="+mn-lt"/>
              </a:rPr>
              <a:t>Hadawale</a:t>
            </a:r>
            <a:r>
              <a:rPr lang="en-US" sz="2000" dirty="0">
                <a:latin typeface="Helvetica"/>
                <a:ea typeface="+mn-lt"/>
                <a:cs typeface="+mn-lt"/>
              </a:rPr>
              <a:t>             : NUID – 001053811</a:t>
            </a:r>
            <a:endParaRPr lang="en-US" sz="2000">
              <a:latin typeface="Helvetica"/>
              <a:cs typeface="Helvetica"/>
            </a:endParaRPr>
          </a:p>
          <a:p>
            <a:pPr marL="285750" indent="-285750">
              <a:buFont typeface="Arial"/>
              <a:buChar char="•"/>
            </a:pPr>
            <a:r>
              <a:rPr lang="en-US" sz="2000" dirty="0">
                <a:latin typeface="Helvetica"/>
                <a:ea typeface="+mn-lt"/>
                <a:cs typeface="+mn-lt"/>
              </a:rPr>
              <a:t>Rohan </a:t>
            </a:r>
            <a:r>
              <a:rPr lang="en-US" sz="2000" err="1">
                <a:latin typeface="Helvetica"/>
                <a:ea typeface="+mn-lt"/>
                <a:cs typeface="+mn-lt"/>
              </a:rPr>
              <a:t>Kapadnis</a:t>
            </a:r>
            <a:r>
              <a:rPr lang="en-US" sz="2000" dirty="0">
                <a:latin typeface="Helvetica"/>
                <a:ea typeface="+mn-lt"/>
                <a:cs typeface="+mn-lt"/>
              </a:rPr>
              <a:t>                 : NUID – 001342161</a:t>
            </a:r>
            <a:endParaRPr lang="en-US" sz="2000">
              <a:latin typeface="Helvetica"/>
              <a:cs typeface="Helvetica"/>
            </a:endParaRPr>
          </a:p>
          <a:p>
            <a:pPr marL="285750" indent="-285750">
              <a:buFont typeface="Arial"/>
              <a:buChar char="•"/>
            </a:pPr>
            <a:r>
              <a:rPr lang="en-US" sz="2000" dirty="0">
                <a:latin typeface="Helvetica"/>
                <a:ea typeface="+mn-lt"/>
                <a:cs typeface="+mn-lt"/>
              </a:rPr>
              <a:t>Priyanka Pal                       : NUID – 001059632</a:t>
            </a:r>
            <a:endParaRPr lang="en-US" sz="2000">
              <a:latin typeface="Helvetica"/>
              <a:cs typeface="Helvetica"/>
            </a:endParaRPr>
          </a:p>
          <a:p>
            <a:pPr marL="285750" indent="-285750">
              <a:buFont typeface="Arial"/>
              <a:buChar char="•"/>
            </a:pPr>
            <a:r>
              <a:rPr lang="en-US" sz="2000" dirty="0">
                <a:latin typeface="Helvetica"/>
                <a:ea typeface="+mn-lt"/>
                <a:cs typeface="+mn-lt"/>
              </a:rPr>
              <a:t>Parthiv Shah                       : NUID – 001059325</a:t>
            </a:r>
            <a:endParaRPr lang="en-US" sz="2000">
              <a:latin typeface="Helvetica"/>
              <a:cs typeface="Helvetica"/>
            </a:endParaRPr>
          </a:p>
          <a:p>
            <a:pPr algn="l"/>
            <a:endParaRPr lang="en-US"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EA13-68B5-4F21-86D4-1738AE49FE92}"/>
              </a:ext>
            </a:extLst>
          </p:cNvPr>
          <p:cNvSpPr>
            <a:spLocks noGrp="1"/>
          </p:cNvSpPr>
          <p:nvPr>
            <p:ph type="title"/>
          </p:nvPr>
        </p:nvSpPr>
        <p:spPr>
          <a:xfrm>
            <a:off x="581192" y="702156"/>
            <a:ext cx="11029616" cy="786154"/>
          </a:xfrm>
        </p:spPr>
        <p:txBody>
          <a:bodyPr>
            <a:normAutofit/>
          </a:bodyPr>
          <a:lstStyle/>
          <a:p>
            <a:r>
              <a:rPr lang="en-US" sz="3200" b="1">
                <a:ea typeface="+mj-lt"/>
                <a:cs typeface="+mj-lt"/>
              </a:rPr>
              <a:t>DDL &amp; DML(payment)</a:t>
            </a:r>
            <a:endParaRPr lang="en-US" sz="3200" b="1"/>
          </a:p>
        </p:txBody>
      </p:sp>
      <p:sp>
        <p:nvSpPr>
          <p:cNvPr id="3" name="Content Placeholder 2">
            <a:extLst>
              <a:ext uri="{FF2B5EF4-FFF2-40B4-BE49-F238E27FC236}">
                <a16:creationId xmlns:a16="http://schemas.microsoft.com/office/drawing/2014/main" id="{1A292391-1CEF-4F30-BA66-F7E26D6EE268}"/>
              </a:ext>
            </a:extLst>
          </p:cNvPr>
          <p:cNvSpPr>
            <a:spLocks noGrp="1"/>
          </p:cNvSpPr>
          <p:nvPr>
            <p:ph idx="1"/>
          </p:nvPr>
        </p:nvSpPr>
        <p:spPr>
          <a:xfrm>
            <a:off x="624324" y="1607619"/>
            <a:ext cx="11029615" cy="3634486"/>
          </a:xfrm>
        </p:spPr>
        <p:txBody>
          <a:bodyPr>
            <a:normAutofit fontScale="70000" lnSpcReduction="20000"/>
          </a:bodyPr>
          <a:lstStyle/>
          <a:p>
            <a:pPr marL="305435" indent="-305435"/>
            <a:r>
              <a:rPr lang="en-US">
                <a:ea typeface="+mn-lt"/>
                <a:cs typeface="+mn-lt"/>
              </a:rPr>
              <a:t>CREATE TABLE [dbo].[Payment](</a:t>
            </a:r>
            <a:br>
              <a:rPr lang="en-US" dirty="0">
                <a:ea typeface="+mn-lt"/>
                <a:cs typeface="+mn-lt"/>
              </a:rPr>
            </a:br>
            <a:r>
              <a:rPr lang="en-US">
                <a:ea typeface="+mn-lt"/>
                <a:cs typeface="+mn-lt"/>
              </a:rPr>
              <a:t> [PaymentID] [int] NOT NULL,</a:t>
            </a:r>
            <a:br>
              <a:rPr lang="en-US" dirty="0">
                <a:ea typeface="+mn-lt"/>
                <a:cs typeface="+mn-lt"/>
              </a:rPr>
            </a:br>
            <a:r>
              <a:rPr lang="en-US">
                <a:ea typeface="+mn-lt"/>
                <a:cs typeface="+mn-lt"/>
              </a:rPr>
              <a:t> [Amount] [decimal](5, 2) NOT NULL,</a:t>
            </a:r>
            <a:br>
              <a:rPr lang="en-US" dirty="0">
                <a:ea typeface="+mn-lt"/>
                <a:cs typeface="+mn-lt"/>
              </a:rPr>
            </a:br>
            <a:r>
              <a:rPr lang="en-US">
                <a:ea typeface="+mn-lt"/>
                <a:cs typeface="+mn-lt"/>
              </a:rPr>
              <a:t> [CardNumber] [varchar](25) NULL,</a:t>
            </a:r>
            <a:br>
              <a:rPr lang="en-US" dirty="0">
                <a:ea typeface="+mn-lt"/>
                <a:cs typeface="+mn-lt"/>
              </a:rPr>
            </a:br>
            <a:r>
              <a:rPr lang="en-US">
                <a:ea typeface="+mn-lt"/>
                <a:cs typeface="+mn-lt"/>
              </a:rPr>
              <a:t> [Credit_card_number_encrypt] [varbinary](max) NULL,</a:t>
            </a:r>
            <a:br>
              <a:rPr lang="en-US" dirty="0">
                <a:ea typeface="+mn-lt"/>
                <a:cs typeface="+mn-lt"/>
              </a:rPr>
            </a:br>
            <a:r>
              <a:rPr lang="en-US">
                <a:ea typeface="+mn-lt"/>
                <a:cs typeface="+mn-lt"/>
              </a:rPr>
              <a:t> CONSTRAINT [Payment_PK] PRIMARY KEY CLUSTERED</a:t>
            </a:r>
            <a:br>
              <a:rPr lang="en-US" dirty="0">
                <a:ea typeface="+mn-lt"/>
                <a:cs typeface="+mn-lt"/>
              </a:rPr>
            </a:br>
            <a:r>
              <a:rPr lang="en-US">
                <a:ea typeface="+mn-lt"/>
                <a:cs typeface="+mn-lt"/>
              </a:rPr>
              <a:t>(</a:t>
            </a:r>
            <a:br>
              <a:rPr lang="en-US" dirty="0">
                <a:ea typeface="+mn-lt"/>
                <a:cs typeface="+mn-lt"/>
              </a:rPr>
            </a:br>
            <a:r>
              <a:rPr lang="en-US">
                <a:ea typeface="+mn-lt"/>
                <a:cs typeface="+mn-lt"/>
              </a:rPr>
              <a:t> [PaymentID] ASC</a:t>
            </a:r>
            <a:br>
              <a:rPr lang="en-US" dirty="0">
                <a:ea typeface="+mn-lt"/>
                <a:cs typeface="+mn-lt"/>
              </a:rPr>
            </a:br>
            <a:r>
              <a:rPr lang="en-US">
                <a:ea typeface="+mn-lt"/>
                <a:cs typeface="+mn-lt"/>
              </a:rPr>
              <a:t>)WITH (PAD_INDEX = OFF, STATISTICS_NORECOMPUTE = OFF, IGNORE_DUP_KEY = OFF, ALLOW_ROW_LOCKS = ON, ALLOW_PAGE_LOCKS = ON) ON [PRIMARY],</a:t>
            </a:r>
            <a:br>
              <a:rPr lang="en-US" dirty="0">
                <a:ea typeface="+mn-lt"/>
                <a:cs typeface="+mn-lt"/>
              </a:rPr>
            </a:br>
            <a:r>
              <a:rPr lang="en-US">
                <a:ea typeface="+mn-lt"/>
                <a:cs typeface="+mn-lt"/>
              </a:rPr>
              <a:t>UNIQUE NONCLUSTERED</a:t>
            </a:r>
            <a:br>
              <a:rPr lang="en-US" dirty="0">
                <a:ea typeface="+mn-lt"/>
                <a:cs typeface="+mn-lt"/>
              </a:rPr>
            </a:br>
            <a:r>
              <a:rPr lang="en-US">
                <a:ea typeface="+mn-lt"/>
                <a:cs typeface="+mn-lt"/>
              </a:rPr>
              <a:t>(</a:t>
            </a:r>
            <a:br>
              <a:rPr lang="en-US" dirty="0">
                <a:ea typeface="+mn-lt"/>
                <a:cs typeface="+mn-lt"/>
              </a:rPr>
            </a:br>
            <a:r>
              <a:rPr lang="en-US">
                <a:ea typeface="+mn-lt"/>
                <a:cs typeface="+mn-lt"/>
              </a:rPr>
              <a:t> [PaymentID] ASC</a:t>
            </a:r>
            <a:br>
              <a:rPr lang="en-US" dirty="0">
                <a:ea typeface="+mn-lt"/>
                <a:cs typeface="+mn-lt"/>
              </a:rPr>
            </a:br>
            <a:r>
              <a:rPr lang="en-US">
                <a:ea typeface="+mn-lt"/>
                <a:cs typeface="+mn-lt"/>
              </a:rPr>
              <a:t>)WITH (PAD_INDEX = OFF, STATISTICS_NORECOMPUTE = OFF, IGNORE_DUP_KEY = OFF, ALLOW_ROW_LOCKS = ON, ALLOW_PAGE_LOCKS = ON) ON [PRIMARY]</a:t>
            </a:r>
            <a:br>
              <a:rPr lang="en-US" dirty="0">
                <a:ea typeface="+mn-lt"/>
                <a:cs typeface="+mn-lt"/>
              </a:rPr>
            </a:br>
            <a:r>
              <a:rPr lang="en-US">
                <a:ea typeface="+mn-lt"/>
                <a:cs typeface="+mn-lt"/>
              </a:rPr>
              <a:t>) ON [PRIMARY] TEXTIMAGE_ON [PRIMARY]</a:t>
            </a:r>
            <a:br>
              <a:rPr lang="en-US" dirty="0">
                <a:ea typeface="+mn-lt"/>
                <a:cs typeface="+mn-lt"/>
              </a:rPr>
            </a:br>
            <a:r>
              <a:rPr lang="en-US">
                <a:ea typeface="+mn-lt"/>
                <a:cs typeface="+mn-lt"/>
              </a:rPr>
              <a:t>GOALTER TABLE [dbo].[Payment] WITH CHECK ADD CHECK (([Amount]=(2.50)))</a:t>
            </a:r>
          </a:p>
          <a:p>
            <a:pPr marL="305435" indent="-305435"/>
            <a:r>
              <a:rPr lang="en-US">
                <a:ea typeface="+mn-lt"/>
                <a:cs typeface="+mn-lt"/>
              </a:rPr>
              <a:t>INSERT INTO Payment(PaymentID,Amount,CardNumber) VALUES (1007,2.5,5211948461024870);</a:t>
            </a:r>
            <a:br>
              <a:rPr lang="en-US" dirty="0">
                <a:ea typeface="+mn-lt"/>
                <a:cs typeface="+mn-lt"/>
              </a:rPr>
            </a:br>
            <a:r>
              <a:rPr lang="en-US">
                <a:ea typeface="+mn-lt"/>
                <a:cs typeface="+mn-lt"/>
              </a:rPr>
              <a:t>INSERT INTO Payment(PaymentID,Amount,CardNumber) VALUES (1008,2.5,5261227817678810);</a:t>
            </a:r>
            <a:br>
              <a:rPr lang="en-US" dirty="0">
                <a:ea typeface="+mn-lt"/>
                <a:cs typeface="+mn-lt"/>
              </a:rPr>
            </a:br>
            <a:r>
              <a:rPr lang="en-US">
                <a:ea typeface="+mn-lt"/>
                <a:cs typeface="+mn-lt"/>
              </a:rPr>
              <a:t>INSERT INTO Payment(PaymentID,Amount,CardNumber) VALUES (1009,2.5,5376654550614300);</a:t>
            </a:r>
            <a:endParaRPr lang="en-US" dirty="0"/>
          </a:p>
        </p:txBody>
      </p:sp>
    </p:spTree>
    <p:extLst>
      <p:ext uri="{BB962C8B-B14F-4D97-AF65-F5344CB8AC3E}">
        <p14:creationId xmlns:p14="http://schemas.microsoft.com/office/powerpoint/2010/main" val="2405276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069A-B500-4F9D-88D4-6B966DB1F3B7}"/>
              </a:ext>
            </a:extLst>
          </p:cNvPr>
          <p:cNvSpPr>
            <a:spLocks noGrp="1"/>
          </p:cNvSpPr>
          <p:nvPr>
            <p:ph type="title"/>
          </p:nvPr>
        </p:nvSpPr>
        <p:spPr>
          <a:xfrm>
            <a:off x="581192" y="702156"/>
            <a:ext cx="11029616" cy="584871"/>
          </a:xfrm>
        </p:spPr>
        <p:txBody>
          <a:bodyPr>
            <a:normAutofit/>
          </a:bodyPr>
          <a:lstStyle/>
          <a:p>
            <a:r>
              <a:rPr lang="en-US" sz="3200" b="1">
                <a:ea typeface="+mj-lt"/>
                <a:cs typeface="+mj-lt"/>
              </a:rPr>
              <a:t>DDL &amp; DML(train)</a:t>
            </a:r>
            <a:endParaRPr lang="en-US" sz="3200"/>
          </a:p>
        </p:txBody>
      </p:sp>
      <p:sp>
        <p:nvSpPr>
          <p:cNvPr id="3" name="Content Placeholder 2">
            <a:extLst>
              <a:ext uri="{FF2B5EF4-FFF2-40B4-BE49-F238E27FC236}">
                <a16:creationId xmlns:a16="http://schemas.microsoft.com/office/drawing/2014/main" id="{69E47BAC-7FD1-43A9-9A20-45322ED92D3F}"/>
              </a:ext>
            </a:extLst>
          </p:cNvPr>
          <p:cNvSpPr>
            <a:spLocks noGrp="1"/>
          </p:cNvSpPr>
          <p:nvPr>
            <p:ph idx="1"/>
          </p:nvPr>
        </p:nvSpPr>
        <p:spPr>
          <a:xfrm>
            <a:off x="581192" y="1492600"/>
            <a:ext cx="11029615" cy="3634486"/>
          </a:xfrm>
        </p:spPr>
        <p:txBody>
          <a:bodyPr>
            <a:normAutofit fontScale="85000" lnSpcReduction="10000"/>
          </a:bodyPr>
          <a:lstStyle/>
          <a:p>
            <a:pPr marL="305435" indent="-305435"/>
            <a:r>
              <a:rPr lang="en-US">
                <a:ea typeface="+mn-lt"/>
                <a:cs typeface="+mn-lt"/>
              </a:rPr>
              <a:t>CREATE TABLE [dbo].[Train](</a:t>
            </a:r>
            <a:br>
              <a:rPr lang="en-US" dirty="0">
                <a:ea typeface="+mn-lt"/>
                <a:cs typeface="+mn-lt"/>
              </a:rPr>
            </a:br>
            <a:r>
              <a:rPr lang="en-US">
                <a:ea typeface="+mn-lt"/>
                <a:cs typeface="+mn-lt"/>
              </a:rPr>
              <a:t> [TrainID] [char](5) NOT NULL,</a:t>
            </a:r>
            <a:br>
              <a:rPr lang="en-US" dirty="0">
                <a:ea typeface="+mn-lt"/>
                <a:cs typeface="+mn-lt"/>
              </a:rPr>
            </a:br>
            <a:r>
              <a:rPr lang="en-US">
                <a:ea typeface="+mn-lt"/>
                <a:cs typeface="+mn-lt"/>
              </a:rPr>
              <a:t> [Make] [int] NOT NULL,</a:t>
            </a:r>
            <a:br>
              <a:rPr lang="en-US" dirty="0">
                <a:ea typeface="+mn-lt"/>
                <a:cs typeface="+mn-lt"/>
              </a:rPr>
            </a:br>
            <a:r>
              <a:rPr lang="en-US">
                <a:ea typeface="+mn-lt"/>
                <a:cs typeface="+mn-lt"/>
              </a:rPr>
              <a:t> [Model] [varchar](25) NOT NULL,</a:t>
            </a:r>
            <a:br>
              <a:rPr lang="en-US" dirty="0">
                <a:ea typeface="+mn-lt"/>
                <a:cs typeface="+mn-lt"/>
              </a:rPr>
            </a:br>
            <a:r>
              <a:rPr lang="en-US">
                <a:ea typeface="+mn-lt"/>
                <a:cs typeface="+mn-lt"/>
              </a:rPr>
              <a:t> [Seats] [int] NOT NULL,</a:t>
            </a:r>
            <a:br>
              <a:rPr lang="en-US" dirty="0">
                <a:ea typeface="+mn-lt"/>
                <a:cs typeface="+mn-lt"/>
              </a:rPr>
            </a:br>
            <a:r>
              <a:rPr lang="en-US">
                <a:ea typeface="+mn-lt"/>
                <a:cs typeface="+mn-lt"/>
              </a:rPr>
              <a:t> CONSTRAINT [Train_PK] PRIMARY KEY CLUSTERED</a:t>
            </a:r>
            <a:br>
              <a:rPr lang="en-US" dirty="0">
                <a:ea typeface="+mn-lt"/>
                <a:cs typeface="+mn-lt"/>
              </a:rPr>
            </a:br>
            <a:r>
              <a:rPr lang="en-US">
                <a:ea typeface="+mn-lt"/>
                <a:cs typeface="+mn-lt"/>
              </a:rPr>
              <a:t>(</a:t>
            </a:r>
            <a:br>
              <a:rPr lang="en-US" dirty="0">
                <a:ea typeface="+mn-lt"/>
                <a:cs typeface="+mn-lt"/>
              </a:rPr>
            </a:br>
            <a:r>
              <a:rPr lang="en-US">
                <a:ea typeface="+mn-lt"/>
                <a:cs typeface="+mn-lt"/>
              </a:rPr>
              <a:t> [TrainID] ASC</a:t>
            </a:r>
            <a:br>
              <a:rPr lang="en-US" dirty="0">
                <a:ea typeface="+mn-lt"/>
                <a:cs typeface="+mn-lt"/>
              </a:rPr>
            </a:br>
            <a:r>
              <a:rPr lang="en-US">
                <a:ea typeface="+mn-lt"/>
                <a:cs typeface="+mn-lt"/>
              </a:rPr>
              <a:t>)WITH (PAD_INDEX = OFF, STATISTICS_NORECOMPUTE = OFF, IGNORE_DUP_KEY = OFF, ALLOW_ROW_LOCKS = ON, ALLOW_PAGE_LOCKS = ON) ON [PRIMARY]</a:t>
            </a:r>
            <a:br>
              <a:rPr lang="en-US" dirty="0">
                <a:ea typeface="+mn-lt"/>
                <a:cs typeface="+mn-lt"/>
              </a:rPr>
            </a:br>
            <a:r>
              <a:rPr lang="en-US">
                <a:ea typeface="+mn-lt"/>
                <a:cs typeface="+mn-lt"/>
              </a:rPr>
              <a:t>) ON [PRIMARY]</a:t>
            </a:r>
          </a:p>
          <a:p>
            <a:pPr marL="305435" indent="-305435"/>
            <a:r>
              <a:rPr lang="en-US">
                <a:ea typeface="+mn-lt"/>
                <a:cs typeface="+mn-lt"/>
              </a:rPr>
              <a:t>INSERT INTO Train values</a:t>
            </a:r>
            <a:br>
              <a:rPr lang="en-US" dirty="0">
                <a:ea typeface="+mn-lt"/>
                <a:cs typeface="+mn-lt"/>
              </a:rPr>
            </a:br>
            <a:r>
              <a:rPr lang="en-US">
                <a:ea typeface="+mn-lt"/>
                <a:cs typeface="+mn-lt"/>
              </a:rPr>
              <a:t>('TB1', 2007, 'AX2', 100),</a:t>
            </a:r>
            <a:br>
              <a:rPr lang="en-US" dirty="0">
                <a:ea typeface="+mn-lt"/>
                <a:cs typeface="+mn-lt"/>
              </a:rPr>
            </a:br>
            <a:r>
              <a:rPr lang="en-US">
                <a:ea typeface="+mn-lt"/>
                <a:cs typeface="+mn-lt"/>
              </a:rPr>
              <a:t>('TB2', 2006, 'AS4', 100),</a:t>
            </a:r>
            <a:br>
              <a:rPr lang="en-US" dirty="0">
                <a:ea typeface="+mn-lt"/>
                <a:cs typeface="+mn-lt"/>
              </a:rPr>
            </a:br>
            <a:r>
              <a:rPr lang="en-US">
                <a:ea typeface="+mn-lt"/>
                <a:cs typeface="+mn-lt"/>
              </a:rPr>
              <a:t>('TB3', 2011, 'VG4', 100),</a:t>
            </a:r>
            <a:br>
              <a:rPr lang="en-US" dirty="0">
                <a:ea typeface="+mn-lt"/>
                <a:cs typeface="+mn-lt"/>
              </a:rPr>
            </a:br>
            <a:r>
              <a:rPr lang="en-US">
                <a:ea typeface="+mn-lt"/>
                <a:cs typeface="+mn-lt"/>
              </a:rPr>
              <a:t>('TB4', 2010, 'UY7', 100)</a:t>
            </a:r>
            <a:endParaRPr lang="en-US" dirty="0"/>
          </a:p>
        </p:txBody>
      </p:sp>
    </p:spTree>
    <p:extLst>
      <p:ext uri="{BB962C8B-B14F-4D97-AF65-F5344CB8AC3E}">
        <p14:creationId xmlns:p14="http://schemas.microsoft.com/office/powerpoint/2010/main" val="143566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E87F-2424-4F45-9E3F-8F49EBE205A2}"/>
              </a:ext>
            </a:extLst>
          </p:cNvPr>
          <p:cNvSpPr>
            <a:spLocks noGrp="1"/>
          </p:cNvSpPr>
          <p:nvPr>
            <p:ph type="title"/>
          </p:nvPr>
        </p:nvSpPr>
        <p:spPr>
          <a:xfrm>
            <a:off x="581192" y="587137"/>
            <a:ext cx="11029616" cy="642381"/>
          </a:xfrm>
        </p:spPr>
        <p:txBody>
          <a:bodyPr>
            <a:normAutofit/>
          </a:bodyPr>
          <a:lstStyle/>
          <a:p>
            <a:r>
              <a:rPr lang="en-US" sz="3200" b="1">
                <a:ea typeface="+mj-lt"/>
                <a:cs typeface="+mj-lt"/>
              </a:rPr>
              <a:t>DDL &amp; DML(train SCHEDULE)</a:t>
            </a:r>
            <a:endParaRPr lang="en-US" sz="3200"/>
          </a:p>
        </p:txBody>
      </p:sp>
      <p:sp>
        <p:nvSpPr>
          <p:cNvPr id="3" name="Content Placeholder 2">
            <a:extLst>
              <a:ext uri="{FF2B5EF4-FFF2-40B4-BE49-F238E27FC236}">
                <a16:creationId xmlns:a16="http://schemas.microsoft.com/office/drawing/2014/main" id="{DCCD28C5-35FC-458C-820D-BABC1AF4CC2A}"/>
              </a:ext>
            </a:extLst>
          </p:cNvPr>
          <p:cNvSpPr>
            <a:spLocks noGrp="1"/>
          </p:cNvSpPr>
          <p:nvPr>
            <p:ph idx="1"/>
          </p:nvPr>
        </p:nvSpPr>
        <p:spPr>
          <a:xfrm>
            <a:off x="581192" y="2197090"/>
            <a:ext cx="11029615" cy="3634486"/>
          </a:xfrm>
        </p:spPr>
        <p:txBody>
          <a:bodyPr vert="horz" lIns="91440" tIns="45720" rIns="91440" bIns="45720" rtlCol="0" anchor="ctr">
            <a:noAutofit/>
          </a:bodyPr>
          <a:lstStyle/>
          <a:p>
            <a:pPr marL="305435" indent="-305435"/>
            <a:r>
              <a:rPr lang="en-US" sz="1000">
                <a:ea typeface="+mn-lt"/>
                <a:cs typeface="+mn-lt"/>
              </a:rPr>
              <a:t>CREATE TABLE [dbo].[TrainSchedule](</a:t>
            </a:r>
            <a:br>
              <a:rPr lang="en-US" sz="1000" dirty="0">
                <a:ea typeface="+mn-lt"/>
                <a:cs typeface="+mn-lt"/>
              </a:rPr>
            </a:br>
            <a:r>
              <a:rPr lang="en-US" sz="1000">
                <a:ea typeface="+mn-lt"/>
                <a:cs typeface="+mn-lt"/>
              </a:rPr>
              <a:t> [TrainScheduleID] [int] NOT NULL,</a:t>
            </a:r>
            <a:br>
              <a:rPr lang="en-US" sz="1000" dirty="0">
                <a:ea typeface="+mn-lt"/>
                <a:cs typeface="+mn-lt"/>
              </a:rPr>
            </a:br>
            <a:r>
              <a:rPr lang="en-US" sz="1000">
                <a:ea typeface="+mn-lt"/>
                <a:cs typeface="+mn-lt"/>
              </a:rPr>
              <a:t> [RunningTrainID] [varchar](10) NOT NULL,</a:t>
            </a:r>
            <a:br>
              <a:rPr lang="en-US" sz="1000" dirty="0">
                <a:ea typeface="+mn-lt"/>
                <a:cs typeface="+mn-lt"/>
              </a:rPr>
            </a:br>
            <a:r>
              <a:rPr lang="en-US" sz="1000">
                <a:ea typeface="+mn-lt"/>
                <a:cs typeface="+mn-lt"/>
              </a:rPr>
              <a:t> [TrainID] [char](5) NOT NULL,</a:t>
            </a:r>
            <a:br>
              <a:rPr lang="en-US" sz="1000" dirty="0">
                <a:ea typeface="+mn-lt"/>
                <a:cs typeface="+mn-lt"/>
              </a:rPr>
            </a:br>
            <a:r>
              <a:rPr lang="en-US" sz="1000">
                <a:ea typeface="+mn-lt"/>
                <a:cs typeface="+mn-lt"/>
              </a:rPr>
              <a:t> [StationStopID] [int] NOT NULL,</a:t>
            </a:r>
            <a:br>
              <a:rPr lang="en-US" sz="1000" dirty="0">
                <a:ea typeface="+mn-lt"/>
                <a:cs typeface="+mn-lt"/>
              </a:rPr>
            </a:br>
            <a:r>
              <a:rPr lang="en-US" sz="1000">
                <a:ea typeface="+mn-lt"/>
                <a:cs typeface="+mn-lt"/>
              </a:rPr>
              <a:t> [Arrival] [time](0) NOT NULL,</a:t>
            </a:r>
            <a:br>
              <a:rPr lang="en-US" sz="1000" dirty="0">
                <a:ea typeface="+mn-lt"/>
                <a:cs typeface="+mn-lt"/>
              </a:rPr>
            </a:br>
            <a:r>
              <a:rPr lang="en-US" sz="1000">
                <a:ea typeface="+mn-lt"/>
                <a:cs typeface="+mn-lt"/>
              </a:rPr>
              <a:t> [Date] [date] NOT NULL,</a:t>
            </a:r>
            <a:br>
              <a:rPr lang="en-US" sz="1000" dirty="0">
                <a:ea typeface="+mn-lt"/>
                <a:cs typeface="+mn-lt"/>
              </a:rPr>
            </a:br>
            <a:r>
              <a:rPr lang="en-US" sz="1000">
                <a:ea typeface="+mn-lt"/>
                <a:cs typeface="+mn-lt"/>
              </a:rPr>
              <a:t> [RouteID] [char](5) NOT NULL,</a:t>
            </a:r>
            <a:br>
              <a:rPr lang="en-US" sz="1000" dirty="0">
                <a:ea typeface="+mn-lt"/>
                <a:cs typeface="+mn-lt"/>
              </a:rPr>
            </a:br>
            <a:r>
              <a:rPr lang="en-US" sz="1000">
                <a:ea typeface="+mn-lt"/>
                <a:cs typeface="+mn-lt"/>
              </a:rPr>
              <a:t> [DriverID] [int] NOT NULL,</a:t>
            </a:r>
            <a:br>
              <a:rPr lang="en-US" sz="1000" dirty="0">
                <a:ea typeface="+mn-lt"/>
                <a:cs typeface="+mn-lt"/>
              </a:rPr>
            </a:br>
            <a:r>
              <a:rPr lang="en-US" sz="1000">
                <a:ea typeface="+mn-lt"/>
                <a:cs typeface="+mn-lt"/>
              </a:rPr>
              <a:t> CONSTRAINT [TrainSchedule_PK] PRIMARY KEY CLUSTERED</a:t>
            </a:r>
            <a:br>
              <a:rPr lang="en-US" sz="1000" dirty="0">
                <a:ea typeface="+mn-lt"/>
                <a:cs typeface="+mn-lt"/>
              </a:rPr>
            </a:br>
            <a:r>
              <a:rPr lang="en-US" sz="1000">
                <a:ea typeface="+mn-lt"/>
                <a:cs typeface="+mn-lt"/>
              </a:rPr>
              <a:t>(</a:t>
            </a:r>
            <a:br>
              <a:rPr lang="en-US" sz="1000" dirty="0">
                <a:ea typeface="+mn-lt"/>
                <a:cs typeface="+mn-lt"/>
              </a:rPr>
            </a:br>
            <a:r>
              <a:rPr lang="en-US" sz="1000">
                <a:ea typeface="+mn-lt"/>
                <a:cs typeface="+mn-lt"/>
              </a:rPr>
              <a:t> [TrainScheduleID] ASC</a:t>
            </a:r>
            <a:br>
              <a:rPr lang="en-US" sz="1000" dirty="0">
                <a:ea typeface="+mn-lt"/>
                <a:cs typeface="+mn-lt"/>
              </a:rPr>
            </a:br>
            <a:r>
              <a:rPr lang="en-US" sz="1000">
                <a:ea typeface="+mn-lt"/>
                <a:cs typeface="+mn-lt"/>
              </a:rPr>
              <a:t>)WITH (PAD_INDEX = OFF, STATISTICS_NORECOMPUTE = OFF, IGNORE_DUP_KEY = OFF, ALLOW_ROW_LOCKS = ON, ALLOW_PAGE_LOCKS = ON) ON [PRIMARY]</a:t>
            </a:r>
            <a:br>
              <a:rPr lang="en-US" sz="1000" dirty="0">
                <a:ea typeface="+mn-lt"/>
                <a:cs typeface="+mn-lt"/>
              </a:rPr>
            </a:br>
            <a:r>
              <a:rPr lang="en-US" sz="1000">
                <a:ea typeface="+mn-lt"/>
                <a:cs typeface="+mn-lt"/>
              </a:rPr>
              <a:t>) ON [PRIMARY]</a:t>
            </a:r>
            <a:br>
              <a:rPr lang="en-US" sz="1000" dirty="0">
                <a:ea typeface="+mn-lt"/>
                <a:cs typeface="+mn-lt"/>
              </a:rPr>
            </a:br>
            <a:r>
              <a:rPr lang="en-US" sz="1000">
                <a:ea typeface="+mn-lt"/>
                <a:cs typeface="+mn-lt"/>
              </a:rPr>
              <a:t>GOALTER TABLE [dbo].[TrainSchedule] WITH CHECK ADD CONSTRAINT [TrainSchedule_FK1] FOREIGN KEY([StationStopID])</a:t>
            </a:r>
            <a:br>
              <a:rPr lang="en-US" sz="1000" dirty="0">
                <a:ea typeface="+mn-lt"/>
                <a:cs typeface="+mn-lt"/>
              </a:rPr>
            </a:br>
            <a:r>
              <a:rPr lang="en-US" sz="1000">
                <a:ea typeface="+mn-lt"/>
                <a:cs typeface="+mn-lt"/>
              </a:rPr>
              <a:t>REFERENCES [dbo].[Station] ([StationStopID])</a:t>
            </a:r>
            <a:br>
              <a:rPr lang="en-US" sz="1000" dirty="0">
                <a:ea typeface="+mn-lt"/>
                <a:cs typeface="+mn-lt"/>
              </a:rPr>
            </a:br>
            <a:r>
              <a:rPr lang="en-US" sz="1000">
                <a:ea typeface="+mn-lt"/>
                <a:cs typeface="+mn-lt"/>
              </a:rPr>
              <a:t>GOALTER TABLE [dbo].[TrainSchedule] CHECK CONSTRAINT [TrainSchedule_FK1]</a:t>
            </a:r>
            <a:br>
              <a:rPr lang="en-US" sz="1000" dirty="0">
                <a:ea typeface="+mn-lt"/>
                <a:cs typeface="+mn-lt"/>
              </a:rPr>
            </a:br>
            <a:r>
              <a:rPr lang="en-US" sz="1000">
                <a:ea typeface="+mn-lt"/>
                <a:cs typeface="+mn-lt"/>
              </a:rPr>
              <a:t>GOALTER TABLE [dbo].[TrainSchedule] WITH CHECK ADD CONSTRAINT [TrainSchedule_FK2] FOREIGN KEY([RouteID])</a:t>
            </a:r>
            <a:br>
              <a:rPr lang="en-US" sz="1000" dirty="0">
                <a:ea typeface="+mn-lt"/>
                <a:cs typeface="+mn-lt"/>
              </a:rPr>
            </a:br>
            <a:r>
              <a:rPr lang="en-US" sz="1000">
                <a:ea typeface="+mn-lt"/>
                <a:cs typeface="+mn-lt"/>
              </a:rPr>
              <a:t>REFERENCES [dbo].[Route] ([RouteID])</a:t>
            </a:r>
            <a:br>
              <a:rPr lang="en-US" sz="1000" dirty="0">
                <a:ea typeface="+mn-lt"/>
                <a:cs typeface="+mn-lt"/>
              </a:rPr>
            </a:br>
            <a:r>
              <a:rPr lang="en-US" sz="1000">
                <a:ea typeface="+mn-lt"/>
                <a:cs typeface="+mn-lt"/>
              </a:rPr>
              <a:t>GOALTER TABLE [dbo].[TrainSchedule] CHECK CONSTRAINT [TrainSchedule_FK2]</a:t>
            </a:r>
            <a:br>
              <a:rPr lang="en-US" sz="1000" dirty="0">
                <a:ea typeface="+mn-lt"/>
                <a:cs typeface="+mn-lt"/>
              </a:rPr>
            </a:br>
            <a:r>
              <a:rPr lang="en-US" sz="1000">
                <a:ea typeface="+mn-lt"/>
                <a:cs typeface="+mn-lt"/>
              </a:rPr>
              <a:t>GOALTER TABLE [dbo].[TrainSchedule] WITH CHECK ADD CONSTRAINT [TrainSchedule_FK3] FOREIGN KEY([DriverID])</a:t>
            </a:r>
            <a:br>
              <a:rPr lang="en-US" sz="1000" dirty="0">
                <a:ea typeface="+mn-lt"/>
                <a:cs typeface="+mn-lt"/>
              </a:rPr>
            </a:br>
            <a:r>
              <a:rPr lang="en-US" sz="1000">
                <a:ea typeface="+mn-lt"/>
                <a:cs typeface="+mn-lt"/>
              </a:rPr>
              <a:t>REFERENCES [dbo].[Driver] ([DriverID])</a:t>
            </a:r>
            <a:br>
              <a:rPr lang="en-US" sz="1000" dirty="0">
                <a:ea typeface="+mn-lt"/>
                <a:cs typeface="+mn-lt"/>
              </a:rPr>
            </a:br>
            <a:r>
              <a:rPr lang="en-US" sz="1000">
                <a:ea typeface="+mn-lt"/>
                <a:cs typeface="+mn-lt"/>
              </a:rPr>
              <a:t>GOALTER TABLE [dbo].[TrainSchedule] CHECK CONSTRAINT [TrainSchedule_FK3]</a:t>
            </a:r>
          </a:p>
          <a:p>
            <a:pPr marL="305435" indent="-305435"/>
            <a:endParaRPr lang="en-US" sz="1000" dirty="0"/>
          </a:p>
          <a:p>
            <a:pPr marL="305435" indent="-305435"/>
            <a:r>
              <a:rPr lang="en-US" sz="1000">
                <a:ea typeface="+mn-lt"/>
                <a:cs typeface="+mn-lt"/>
              </a:rPr>
              <a:t>INSERT INTO TrainSchedule(TrainScheduleID,RunningTrainID,TrainID,StationStopID,Arrival,Date,RouteID,DriverID) VALUES (1,'RB1','TB1',114,'6:00:00','2019-12-09','B1',1);</a:t>
            </a:r>
            <a:br>
              <a:rPr lang="en-US" sz="1000" dirty="0">
                <a:ea typeface="+mn-lt"/>
                <a:cs typeface="+mn-lt"/>
              </a:rPr>
            </a:br>
            <a:r>
              <a:rPr lang="en-US" sz="1000">
                <a:ea typeface="+mn-lt"/>
                <a:cs typeface="+mn-lt"/>
              </a:rPr>
              <a:t>INSERT INTO TrainSchedule(TrainScheduleID,RunningTrainID,TrainID,StationStopID,Arrival,Date,RouteID,DriverID) VALUES (2,'RB1','TB1',115,'6:11:00','2019-12-09','B1',1)</a:t>
            </a:r>
            <a:endParaRPr lang="en-US" sz="1000" dirty="0"/>
          </a:p>
          <a:p>
            <a:pPr marL="305435" indent="-305435"/>
            <a:r>
              <a:rPr lang="en-US" sz="1000">
                <a:ea typeface="+mn-lt"/>
                <a:cs typeface="+mn-lt"/>
              </a:rPr>
              <a:t>INSERT INTO TrainSchedule(TrainScheduleID,RunningTrainID,TrainID,StationStopID,Arrival,Date,RouteID,DriverID) VALUES (589,'RGB7','TGB2',13,'15:09:00','2019-12-09','GB1',6);</a:t>
            </a:r>
            <a:br>
              <a:rPr lang="en-US" sz="1000" dirty="0">
                <a:ea typeface="+mn-lt"/>
                <a:cs typeface="+mn-lt"/>
              </a:rPr>
            </a:br>
            <a:r>
              <a:rPr lang="en-US" sz="1000">
                <a:ea typeface="+mn-lt"/>
                <a:cs typeface="+mn-lt"/>
              </a:rPr>
              <a:t>INSERT INTO TrainSchedule(TrainScheduleID,RunningTrainID,TrainID,StationStopID,Arrival,Date,RouteID,DriverID) VALUES (590,'RGB7','TGB2',14,'15:18:00','2019-12-09','GB1',6);</a:t>
            </a:r>
            <a:endParaRPr lang="en-US" sz="1000"/>
          </a:p>
          <a:p>
            <a:pPr marL="305435" indent="-305435"/>
            <a:endParaRPr lang="en-US" dirty="0"/>
          </a:p>
        </p:txBody>
      </p:sp>
    </p:spTree>
    <p:extLst>
      <p:ext uri="{BB962C8B-B14F-4D97-AF65-F5344CB8AC3E}">
        <p14:creationId xmlns:p14="http://schemas.microsoft.com/office/powerpoint/2010/main" val="1527010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E258-899B-437C-9B51-589298BEC777}"/>
              </a:ext>
            </a:extLst>
          </p:cNvPr>
          <p:cNvSpPr>
            <a:spLocks noGrp="1"/>
          </p:cNvSpPr>
          <p:nvPr>
            <p:ph type="title"/>
          </p:nvPr>
        </p:nvSpPr>
        <p:spPr>
          <a:xfrm>
            <a:off x="581192" y="702156"/>
            <a:ext cx="11029616" cy="556117"/>
          </a:xfrm>
        </p:spPr>
        <p:txBody>
          <a:bodyPr>
            <a:normAutofit/>
          </a:bodyPr>
          <a:lstStyle/>
          <a:p>
            <a:r>
              <a:rPr lang="en-US" sz="3200" b="1">
                <a:ea typeface="+mj-lt"/>
                <a:cs typeface="+mj-lt"/>
              </a:rPr>
              <a:t>DDL &amp; DML(tICKET BOOKING)</a:t>
            </a:r>
            <a:endParaRPr lang="en-US" sz="3200"/>
          </a:p>
        </p:txBody>
      </p:sp>
      <p:sp>
        <p:nvSpPr>
          <p:cNvPr id="3" name="Content Placeholder 2">
            <a:extLst>
              <a:ext uri="{FF2B5EF4-FFF2-40B4-BE49-F238E27FC236}">
                <a16:creationId xmlns:a16="http://schemas.microsoft.com/office/drawing/2014/main" id="{861F7C4E-CE99-4F93-9314-C48A156A3EF1}"/>
              </a:ext>
            </a:extLst>
          </p:cNvPr>
          <p:cNvSpPr>
            <a:spLocks noGrp="1"/>
          </p:cNvSpPr>
          <p:nvPr>
            <p:ph idx="1"/>
          </p:nvPr>
        </p:nvSpPr>
        <p:spPr>
          <a:xfrm>
            <a:off x="379909" y="2930336"/>
            <a:ext cx="11029615" cy="2469919"/>
          </a:xfrm>
        </p:spPr>
        <p:txBody>
          <a:bodyPr vert="horz" lIns="91440" tIns="45720" rIns="91440" bIns="45720" rtlCol="0" anchor="ctr">
            <a:noAutofit/>
          </a:bodyPr>
          <a:lstStyle/>
          <a:p>
            <a:pPr marL="305435" indent="-305435"/>
            <a:r>
              <a:rPr lang="en-US" sz="900">
                <a:ea typeface="+mn-lt"/>
                <a:cs typeface="+mn-lt"/>
              </a:rPr>
              <a:t>CREATE TABLE [dbo].[TicketBooking](</a:t>
            </a:r>
            <a:br>
              <a:rPr lang="en-US" sz="900" dirty="0">
                <a:ea typeface="+mn-lt"/>
                <a:cs typeface="+mn-lt"/>
              </a:rPr>
            </a:br>
            <a:r>
              <a:rPr lang="en-US" sz="900">
                <a:ea typeface="+mn-lt"/>
                <a:cs typeface="+mn-lt"/>
              </a:rPr>
              <a:t> [BookingID] [int] NOT NULL,</a:t>
            </a:r>
            <a:br>
              <a:rPr lang="en-US" sz="900" dirty="0">
                <a:ea typeface="+mn-lt"/>
                <a:cs typeface="+mn-lt"/>
              </a:rPr>
            </a:br>
            <a:r>
              <a:rPr lang="en-US" sz="900">
                <a:ea typeface="+mn-lt"/>
                <a:cs typeface="+mn-lt"/>
              </a:rPr>
              <a:t> [PassengerID] [int] NOT NULL,</a:t>
            </a:r>
            <a:br>
              <a:rPr lang="en-US" sz="900" dirty="0">
                <a:ea typeface="+mn-lt"/>
                <a:cs typeface="+mn-lt"/>
              </a:rPr>
            </a:br>
            <a:r>
              <a:rPr lang="en-US" sz="900">
                <a:ea typeface="+mn-lt"/>
                <a:cs typeface="+mn-lt"/>
              </a:rPr>
              <a:t> [RouteID] [char](5) NOT NULL,</a:t>
            </a:r>
            <a:br>
              <a:rPr lang="en-US" sz="900" dirty="0">
                <a:ea typeface="+mn-lt"/>
                <a:cs typeface="+mn-lt"/>
              </a:rPr>
            </a:br>
            <a:r>
              <a:rPr lang="en-US" sz="900">
                <a:ea typeface="+mn-lt"/>
                <a:cs typeface="+mn-lt"/>
              </a:rPr>
              <a:t> [PaymentID] [int] NOT NULL,</a:t>
            </a:r>
            <a:br>
              <a:rPr lang="en-US" sz="900" dirty="0">
                <a:ea typeface="+mn-lt"/>
                <a:cs typeface="+mn-lt"/>
              </a:rPr>
            </a:br>
            <a:r>
              <a:rPr lang="en-US" sz="900">
                <a:ea typeface="+mn-lt"/>
                <a:cs typeface="+mn-lt"/>
              </a:rPr>
              <a:t> [SourceTrainScheduleID] [int] NULL,</a:t>
            </a:r>
            <a:br>
              <a:rPr lang="en-US" sz="900" dirty="0">
                <a:ea typeface="+mn-lt"/>
                <a:cs typeface="+mn-lt"/>
              </a:rPr>
            </a:br>
            <a:r>
              <a:rPr lang="en-US" sz="900">
                <a:ea typeface="+mn-lt"/>
                <a:cs typeface="+mn-lt"/>
              </a:rPr>
              <a:t> [DestinationTrainScheduleID] [int] NULL,</a:t>
            </a:r>
            <a:br>
              <a:rPr lang="en-US" sz="900" dirty="0">
                <a:ea typeface="+mn-lt"/>
                <a:cs typeface="+mn-lt"/>
              </a:rPr>
            </a:br>
            <a:r>
              <a:rPr lang="en-US" sz="900">
                <a:ea typeface="+mn-lt"/>
                <a:cs typeface="+mn-lt"/>
              </a:rPr>
              <a:t> CONSTRAINT [TicketBooking_PK] PRIMARY KEY CLUSTERED</a:t>
            </a:r>
            <a:br>
              <a:rPr lang="en-US" sz="900" dirty="0">
                <a:ea typeface="+mn-lt"/>
                <a:cs typeface="+mn-lt"/>
              </a:rPr>
            </a:br>
            <a:r>
              <a:rPr lang="en-US" sz="900">
                <a:ea typeface="+mn-lt"/>
                <a:cs typeface="+mn-lt"/>
              </a:rPr>
              <a:t>(</a:t>
            </a:r>
            <a:br>
              <a:rPr lang="en-US" sz="900" dirty="0">
                <a:ea typeface="+mn-lt"/>
                <a:cs typeface="+mn-lt"/>
              </a:rPr>
            </a:br>
            <a:r>
              <a:rPr lang="en-US" sz="900">
                <a:ea typeface="+mn-lt"/>
                <a:cs typeface="+mn-lt"/>
              </a:rPr>
              <a:t> [BookingID] ASC</a:t>
            </a:r>
            <a:br>
              <a:rPr lang="en-US" sz="900" dirty="0">
                <a:ea typeface="+mn-lt"/>
                <a:cs typeface="+mn-lt"/>
              </a:rPr>
            </a:br>
            <a:r>
              <a:rPr lang="en-US" sz="900">
                <a:ea typeface="+mn-lt"/>
                <a:cs typeface="+mn-lt"/>
              </a:rPr>
              <a:t>)WITH (PAD_INDEX = OFF, STATISTICS_NORECOMPUTE = OFF, IGNORE_DUP_KEY = OFF, ALLOW_ROW_LOCKS = ON, ALLOW_PAGE_LOCKS = ON) ON [PRIMARY],</a:t>
            </a:r>
            <a:br>
              <a:rPr lang="en-US" sz="900" dirty="0">
                <a:ea typeface="+mn-lt"/>
                <a:cs typeface="+mn-lt"/>
              </a:rPr>
            </a:br>
            <a:r>
              <a:rPr lang="en-US" sz="900">
                <a:ea typeface="+mn-lt"/>
                <a:cs typeface="+mn-lt"/>
              </a:rPr>
              <a:t>UNIQUE NONCLUSTERED</a:t>
            </a:r>
            <a:br>
              <a:rPr lang="en-US" sz="900" dirty="0">
                <a:ea typeface="+mn-lt"/>
                <a:cs typeface="+mn-lt"/>
              </a:rPr>
            </a:br>
            <a:r>
              <a:rPr lang="en-US" sz="900">
                <a:ea typeface="+mn-lt"/>
                <a:cs typeface="+mn-lt"/>
              </a:rPr>
              <a:t>(</a:t>
            </a:r>
            <a:br>
              <a:rPr lang="en-US" sz="900" dirty="0">
                <a:ea typeface="+mn-lt"/>
                <a:cs typeface="+mn-lt"/>
              </a:rPr>
            </a:br>
            <a:r>
              <a:rPr lang="en-US" sz="900">
                <a:ea typeface="+mn-lt"/>
                <a:cs typeface="+mn-lt"/>
              </a:rPr>
              <a:t> [BookingID] ASC</a:t>
            </a:r>
            <a:br>
              <a:rPr lang="en-US" sz="900" dirty="0">
                <a:ea typeface="+mn-lt"/>
                <a:cs typeface="+mn-lt"/>
              </a:rPr>
            </a:br>
            <a:r>
              <a:rPr lang="en-US" sz="900">
                <a:ea typeface="+mn-lt"/>
                <a:cs typeface="+mn-lt"/>
              </a:rPr>
              <a:t>)WITH (PAD_INDEX = OFF, STATISTICS_NORECOMPUTE = OFF, IGNORE_DUP_KEY = OFF, ALLOW_ROW_LOCKS = ON, ALLOW_PAGE_LOCKS = ON) ON [PRIMARY]</a:t>
            </a:r>
            <a:br>
              <a:rPr lang="en-US" sz="900" dirty="0">
                <a:ea typeface="+mn-lt"/>
                <a:cs typeface="+mn-lt"/>
              </a:rPr>
            </a:br>
            <a:r>
              <a:rPr lang="en-US" sz="900">
                <a:ea typeface="+mn-lt"/>
                <a:cs typeface="+mn-lt"/>
              </a:rPr>
              <a:t>) ON [PRIMARY]</a:t>
            </a:r>
            <a:br>
              <a:rPr lang="en-US" sz="900" dirty="0">
                <a:ea typeface="+mn-lt"/>
                <a:cs typeface="+mn-lt"/>
              </a:rPr>
            </a:br>
            <a:r>
              <a:rPr lang="en-US" sz="900">
                <a:ea typeface="+mn-lt"/>
                <a:cs typeface="+mn-lt"/>
              </a:rPr>
              <a:t>GOALTER TABLE [dbo].[TicketBooking] WITH CHECK ADD CONSTRAINT [TicketBooking_FK1] FOREIGN KEY([RouteID])</a:t>
            </a:r>
            <a:br>
              <a:rPr lang="en-US" sz="900" dirty="0">
                <a:ea typeface="+mn-lt"/>
                <a:cs typeface="+mn-lt"/>
              </a:rPr>
            </a:br>
            <a:r>
              <a:rPr lang="en-US" sz="900">
                <a:ea typeface="+mn-lt"/>
                <a:cs typeface="+mn-lt"/>
              </a:rPr>
              <a:t>REFERENCES [dbo].[Route] ([RouteID])</a:t>
            </a:r>
            <a:br>
              <a:rPr lang="en-US" sz="900" dirty="0">
                <a:ea typeface="+mn-lt"/>
                <a:cs typeface="+mn-lt"/>
              </a:rPr>
            </a:br>
            <a:r>
              <a:rPr lang="en-US" sz="900">
                <a:ea typeface="+mn-lt"/>
                <a:cs typeface="+mn-lt"/>
              </a:rPr>
              <a:t>GOALTER TABLE [dbo].[TicketBooking] CHECK CONSTRAINT [TicketBooking_FK1]</a:t>
            </a:r>
            <a:br>
              <a:rPr lang="en-US" sz="900" dirty="0">
                <a:ea typeface="+mn-lt"/>
                <a:cs typeface="+mn-lt"/>
              </a:rPr>
            </a:br>
            <a:r>
              <a:rPr lang="en-US" sz="900">
                <a:ea typeface="+mn-lt"/>
                <a:cs typeface="+mn-lt"/>
              </a:rPr>
              <a:t>GOALTER TABLE [dbo].[TicketBooking] WITH CHECK ADD CONSTRAINT [TicketBooking_FK2] FOREIGN KEY([SourceTrainScheduleID])</a:t>
            </a:r>
            <a:br>
              <a:rPr lang="en-US" sz="900" dirty="0">
                <a:ea typeface="+mn-lt"/>
                <a:cs typeface="+mn-lt"/>
              </a:rPr>
            </a:br>
            <a:r>
              <a:rPr lang="en-US" sz="900">
                <a:ea typeface="+mn-lt"/>
                <a:cs typeface="+mn-lt"/>
              </a:rPr>
              <a:t>REFERENCES [dbo].[TrainSchedule] ([TrainScheduleID])</a:t>
            </a:r>
            <a:br>
              <a:rPr lang="en-US" sz="900" dirty="0">
                <a:ea typeface="+mn-lt"/>
                <a:cs typeface="+mn-lt"/>
              </a:rPr>
            </a:br>
            <a:r>
              <a:rPr lang="en-US" sz="900">
                <a:ea typeface="+mn-lt"/>
                <a:cs typeface="+mn-lt"/>
              </a:rPr>
              <a:t>GOALTER TABLE [dbo].[TicketBooking] CHECK CONSTRAINT [TicketBooking_FK2]</a:t>
            </a:r>
            <a:br>
              <a:rPr lang="en-US" sz="900" dirty="0">
                <a:ea typeface="+mn-lt"/>
                <a:cs typeface="+mn-lt"/>
              </a:rPr>
            </a:br>
            <a:r>
              <a:rPr lang="en-US" sz="900">
                <a:ea typeface="+mn-lt"/>
                <a:cs typeface="+mn-lt"/>
              </a:rPr>
              <a:t>GOALTER TABLE [dbo].[TicketBooking] WITH CHECK ADD CONSTRAINT [TicketBooking_FK3] FOREIGN KEY([DestinationTrainScheduleID])</a:t>
            </a:r>
            <a:br>
              <a:rPr lang="en-US" sz="900" dirty="0">
                <a:ea typeface="+mn-lt"/>
                <a:cs typeface="+mn-lt"/>
              </a:rPr>
            </a:br>
            <a:r>
              <a:rPr lang="en-US" sz="900">
                <a:ea typeface="+mn-lt"/>
                <a:cs typeface="+mn-lt"/>
              </a:rPr>
              <a:t>REFERENCES [dbo].[TrainSchedule] ([TrainScheduleID])</a:t>
            </a:r>
            <a:br>
              <a:rPr lang="en-US" sz="900" dirty="0">
                <a:ea typeface="+mn-lt"/>
                <a:cs typeface="+mn-lt"/>
              </a:rPr>
            </a:br>
            <a:r>
              <a:rPr lang="en-US" sz="900">
                <a:ea typeface="+mn-lt"/>
                <a:cs typeface="+mn-lt"/>
              </a:rPr>
              <a:t>GOALTER TABLE [dbo].[TicketBooking] CHECK CONSTRAINT [TicketBooking_FK3]</a:t>
            </a:r>
            <a:br>
              <a:rPr lang="en-US" sz="900" dirty="0">
                <a:ea typeface="+mn-lt"/>
                <a:cs typeface="+mn-lt"/>
              </a:rPr>
            </a:br>
            <a:r>
              <a:rPr lang="en-US" sz="900">
                <a:ea typeface="+mn-lt"/>
                <a:cs typeface="+mn-lt"/>
              </a:rPr>
              <a:t>GOALTER TABLE [dbo].[TicketBooking] WITH CHECK ADD CONSTRAINT [TicketBooking_FK4] FOREIGN KEY([PaymentID])</a:t>
            </a:r>
            <a:br>
              <a:rPr lang="en-US" sz="900" dirty="0">
                <a:ea typeface="+mn-lt"/>
                <a:cs typeface="+mn-lt"/>
              </a:rPr>
            </a:br>
            <a:r>
              <a:rPr lang="en-US" sz="900">
                <a:ea typeface="+mn-lt"/>
                <a:cs typeface="+mn-lt"/>
              </a:rPr>
              <a:t>REFERENCES [dbo].[Payment] ([PaymentID])</a:t>
            </a:r>
            <a:br>
              <a:rPr lang="en-US" sz="900" dirty="0">
                <a:ea typeface="+mn-lt"/>
                <a:cs typeface="+mn-lt"/>
              </a:rPr>
            </a:br>
            <a:r>
              <a:rPr lang="en-US" sz="900">
                <a:ea typeface="+mn-lt"/>
                <a:cs typeface="+mn-lt"/>
              </a:rPr>
              <a:t>GOALTER TABLE [dbo].[TicketBooking] CHECK CONSTRAINT [TicketBooking_FK4]</a:t>
            </a:r>
          </a:p>
          <a:p>
            <a:pPr marL="305435" indent="-305435"/>
            <a:r>
              <a:rPr lang="en-US" sz="900">
                <a:ea typeface="+mn-lt"/>
                <a:cs typeface="+mn-lt"/>
              </a:rPr>
              <a:t>INSERT INTO TicketBooking(BookingID,PassengerID,RouteID,PaymentID,SourceTrainScheduleID,DestinationTrainScheduleID) VALUES (1,1,'B1',1001,1,8);</a:t>
            </a:r>
            <a:endParaRPr lang="en-US" sz="900" dirty="0"/>
          </a:p>
          <a:p>
            <a:pPr marL="305435" indent="-305435"/>
            <a:r>
              <a:rPr lang="en-US" sz="900">
                <a:ea typeface="+mn-lt"/>
                <a:cs typeface="+mn-lt"/>
              </a:rPr>
              <a:t>INSERT INTO TicketBooking(BookingID,PassengerID,RouteID,PaymentID,SourceTrainScheduleID,DestinationTrainScheduleID) VALUES (88,88,'GE1',1088,2217,2224);</a:t>
            </a:r>
            <a:endParaRPr lang="en-US" sz="900" dirty="0"/>
          </a:p>
          <a:p>
            <a:pPr marL="305435" indent="-305435"/>
            <a:r>
              <a:rPr lang="en-US" sz="900">
                <a:ea typeface="+mn-lt"/>
                <a:cs typeface="+mn-lt"/>
              </a:rPr>
              <a:t>INSERT INTO TicketBooking(BookingID,PassengerID,RouteID,PaymentID,SourceTrainScheduleID,DestinationTrainScheduleID) VALUES (177,177,'RM2',1177,3705,3708);</a:t>
            </a:r>
            <a:endParaRPr lang="en-US" sz="900" dirty="0"/>
          </a:p>
          <a:p>
            <a:pPr marL="305435" indent="-305435"/>
            <a:endParaRPr lang="en-US" sz="900" dirty="0"/>
          </a:p>
          <a:p>
            <a:pPr marL="305435" indent="-305435"/>
            <a:endParaRPr lang="en-US" sz="900" dirty="0"/>
          </a:p>
        </p:txBody>
      </p:sp>
    </p:spTree>
    <p:extLst>
      <p:ext uri="{BB962C8B-B14F-4D97-AF65-F5344CB8AC3E}">
        <p14:creationId xmlns:p14="http://schemas.microsoft.com/office/powerpoint/2010/main" val="3507293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600" b="1"/>
              <a:t>Stored PROCEDURES</a:t>
            </a:r>
            <a:endParaRPr lang="en-US" sz="3600" b="1" dirty="0"/>
          </a:p>
        </p:txBody>
      </p:sp>
      <p:sp>
        <p:nvSpPr>
          <p:cNvPr id="3" name="Content Placeholder 2">
            <a:extLst>
              <a:ext uri="{FF2B5EF4-FFF2-40B4-BE49-F238E27FC236}">
                <a16:creationId xmlns:a16="http://schemas.microsoft.com/office/drawing/2014/main" id="{D3A0814D-8B51-4660-829F-6B625FB99559}"/>
              </a:ext>
            </a:extLst>
          </p:cNvPr>
          <p:cNvSpPr>
            <a:spLocks noGrp="1"/>
          </p:cNvSpPr>
          <p:nvPr>
            <p:ph idx="1"/>
          </p:nvPr>
        </p:nvSpPr>
        <p:spPr>
          <a:xfrm>
            <a:off x="624324" y="2024562"/>
            <a:ext cx="11015238" cy="3749505"/>
          </a:xfrm>
        </p:spPr>
        <p:txBody>
          <a:bodyPr vert="horz" lIns="91440" tIns="45720" rIns="91440" bIns="45720" rtlCol="0" anchor="ctr">
            <a:noAutofit/>
          </a:bodyPr>
          <a:lstStyle/>
          <a:p>
            <a:pPr marL="305435" indent="-305435"/>
            <a:r>
              <a:rPr lang="en-US" sz="2300" b="1"/>
              <a:t>TrainScheduleOutbound</a:t>
            </a:r>
          </a:p>
          <a:p>
            <a:pPr marL="305435" indent="-305435"/>
            <a:r>
              <a:rPr lang="en-US" sz="2300" b="1"/>
              <a:t>TrainScheduleInbound</a:t>
            </a:r>
          </a:p>
          <a:p>
            <a:pPr marL="305435" indent="-305435"/>
            <a:r>
              <a:rPr lang="en-US" sz="2300" b="1"/>
              <a:t>AddPassengerDetails</a:t>
            </a:r>
          </a:p>
          <a:p>
            <a:pPr marL="305435" indent="-305435"/>
            <a:r>
              <a:rPr lang="en-US" sz="2300" b="1">
                <a:ea typeface="+mn-lt"/>
                <a:cs typeface="+mn-lt"/>
              </a:rPr>
              <a:t>ReachingTimeForDesiredDestination</a:t>
            </a:r>
            <a:endParaRPr lang="en-US" sz="2300" b="1"/>
          </a:p>
          <a:p>
            <a:pPr marL="305435" indent="-305435"/>
            <a:r>
              <a:rPr lang="en-US" sz="2300" b="1">
                <a:ea typeface="+mn-lt"/>
                <a:cs typeface="+mn-lt"/>
              </a:rPr>
              <a:t>DriverSchedule</a:t>
            </a:r>
            <a:endParaRPr lang="en-US" sz="2300" b="1"/>
          </a:p>
          <a:p>
            <a:pPr marL="0" indent="0">
              <a:buNone/>
            </a:pPr>
            <a:endParaRPr lang="en-US" b="1" dirty="0"/>
          </a:p>
        </p:txBody>
      </p:sp>
      <p:pic>
        <p:nvPicPr>
          <p:cNvPr id="5" name="Picture 18" descr="A picture containing drawing&#10;&#10;Description generated with very high confidence">
            <a:extLst>
              <a:ext uri="{FF2B5EF4-FFF2-40B4-BE49-F238E27FC236}">
                <a16:creationId xmlns:a16="http://schemas.microsoft.com/office/drawing/2014/main" id="{4B3E650B-5065-4ABE-85E2-67335400D965}"/>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226687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745288"/>
            <a:ext cx="11015239" cy="786154"/>
          </a:xfrm>
        </p:spPr>
        <p:txBody>
          <a:bodyPr>
            <a:normAutofit fontScale="90000"/>
          </a:bodyPr>
          <a:lstStyle/>
          <a:p>
            <a:pPr algn="ctr"/>
            <a:r>
              <a:rPr lang="en-US" sz="3600" b="1">
                <a:ea typeface="+mj-lt"/>
                <a:cs typeface="+mj-lt"/>
              </a:rPr>
              <a:t>Stored Procedure </a:t>
            </a:r>
            <a:br>
              <a:rPr lang="en-US" sz="3600" b="1" dirty="0">
                <a:ea typeface="+mj-lt"/>
                <a:cs typeface="+mj-lt"/>
              </a:rPr>
            </a:br>
            <a:r>
              <a:rPr lang="en-US" sz="3600" b="1">
                <a:ea typeface="+mj-lt"/>
                <a:cs typeface="+mj-lt"/>
              </a:rPr>
              <a:t>(to add Passenger Details)</a:t>
            </a:r>
            <a:endParaRPr lang="en-US"/>
          </a:p>
        </p:txBody>
      </p:sp>
      <p:pic>
        <p:nvPicPr>
          <p:cNvPr id="4" name="Picture 5" descr="A screenshot of a computer&#10;&#10;Description generated with very high confidence">
            <a:extLst>
              <a:ext uri="{FF2B5EF4-FFF2-40B4-BE49-F238E27FC236}">
                <a16:creationId xmlns:a16="http://schemas.microsoft.com/office/drawing/2014/main" id="{5629E735-F611-4CE0-AB34-6C620E4CD49A}"/>
              </a:ext>
            </a:extLst>
          </p:cNvPr>
          <p:cNvPicPr>
            <a:picLocks noGrp="1" noChangeAspect="1"/>
          </p:cNvPicPr>
          <p:nvPr>
            <p:ph idx="1"/>
          </p:nvPr>
        </p:nvPicPr>
        <p:blipFill>
          <a:blip r:embed="rId2"/>
          <a:stretch>
            <a:fillRect/>
          </a:stretch>
        </p:blipFill>
        <p:spPr>
          <a:xfrm>
            <a:off x="622539" y="1710093"/>
            <a:ext cx="11018807" cy="4910406"/>
          </a:xfrm>
        </p:spPr>
      </p:pic>
    </p:spTree>
    <p:extLst>
      <p:ext uri="{BB962C8B-B14F-4D97-AF65-F5344CB8AC3E}">
        <p14:creationId xmlns:p14="http://schemas.microsoft.com/office/powerpoint/2010/main" val="1854551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15239" cy="858042"/>
          </a:xfrm>
        </p:spPr>
        <p:txBody>
          <a:bodyPr>
            <a:normAutofit fontScale="90000"/>
          </a:bodyPr>
          <a:lstStyle/>
          <a:p>
            <a:pPr algn="ctr"/>
            <a:r>
              <a:rPr lang="en-US" sz="3600" b="1"/>
              <a:t>STORED PROCEDURE</a:t>
            </a:r>
            <a:r>
              <a:rPr lang="en-US" sz="3600" b="1" dirty="0">
                <a:ea typeface="+mj-lt"/>
                <a:cs typeface="+mj-lt"/>
              </a:rPr>
              <a:t> </a:t>
            </a:r>
            <a:br>
              <a:rPr lang="en-US" sz="3600" b="1" dirty="0">
                <a:ea typeface="+mj-lt"/>
                <a:cs typeface="+mj-lt"/>
              </a:rPr>
            </a:br>
            <a:r>
              <a:rPr lang="en-US" sz="3600" b="1">
                <a:ea typeface="+mj-lt"/>
                <a:cs typeface="+mj-lt"/>
              </a:rPr>
              <a:t>(For Train Schedule Out Bound)</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A7897648-4D7F-45B8-B4DE-6C218F1579F4}"/>
              </a:ext>
            </a:extLst>
          </p:cNvPr>
          <p:cNvPicPr>
            <a:picLocks noGrp="1" noChangeAspect="1"/>
          </p:cNvPicPr>
          <p:nvPr>
            <p:ph idx="1"/>
          </p:nvPr>
        </p:nvPicPr>
        <p:blipFill>
          <a:blip r:embed="rId2"/>
          <a:stretch>
            <a:fillRect/>
          </a:stretch>
        </p:blipFill>
        <p:spPr>
          <a:xfrm>
            <a:off x="579407" y="1940129"/>
            <a:ext cx="11018807" cy="4781010"/>
          </a:xfrm>
        </p:spPr>
      </p:pic>
    </p:spTree>
    <p:extLst>
      <p:ext uri="{BB962C8B-B14F-4D97-AF65-F5344CB8AC3E}">
        <p14:creationId xmlns:p14="http://schemas.microsoft.com/office/powerpoint/2010/main" val="2985401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0C0D-BB12-4A13-87DA-216A3D018FA9}"/>
              </a:ext>
            </a:extLst>
          </p:cNvPr>
          <p:cNvSpPr>
            <a:spLocks noGrp="1"/>
          </p:cNvSpPr>
          <p:nvPr>
            <p:ph type="title"/>
          </p:nvPr>
        </p:nvSpPr>
        <p:spPr>
          <a:xfrm>
            <a:off x="581192" y="702156"/>
            <a:ext cx="11029616" cy="843664"/>
          </a:xfrm>
        </p:spPr>
        <p:txBody>
          <a:bodyPr>
            <a:noAutofit/>
          </a:bodyPr>
          <a:lstStyle/>
          <a:p>
            <a:pPr algn="ctr"/>
            <a:r>
              <a:rPr lang="en-US" sz="3200" b="1">
                <a:ea typeface="+mj-lt"/>
                <a:cs typeface="+mj-lt"/>
              </a:rPr>
              <a:t>Stored Procedure</a:t>
            </a:r>
            <a:br>
              <a:rPr lang="en-US" sz="3200" b="1" dirty="0">
                <a:ea typeface="+mj-lt"/>
                <a:cs typeface="+mj-lt"/>
              </a:rPr>
            </a:br>
            <a:r>
              <a:rPr lang="en-US" sz="3200" b="1">
                <a:ea typeface="+mj-lt"/>
                <a:cs typeface="+mj-lt"/>
              </a:rPr>
              <a:t> (to get Reaching Time at Desired Location)</a:t>
            </a:r>
            <a:endParaRPr lang="en-US" sz="3200" b="1"/>
          </a:p>
        </p:txBody>
      </p:sp>
      <p:pic>
        <p:nvPicPr>
          <p:cNvPr id="4" name="Picture 4" descr="A screenshot of a computer&#10;&#10;Description generated with very high confidence">
            <a:extLst>
              <a:ext uri="{FF2B5EF4-FFF2-40B4-BE49-F238E27FC236}">
                <a16:creationId xmlns:a16="http://schemas.microsoft.com/office/drawing/2014/main" id="{E6B7E86E-8369-4E05-BF3A-5B1D7699533B}"/>
              </a:ext>
            </a:extLst>
          </p:cNvPr>
          <p:cNvPicPr>
            <a:picLocks noGrp="1" noChangeAspect="1"/>
          </p:cNvPicPr>
          <p:nvPr>
            <p:ph idx="1"/>
          </p:nvPr>
        </p:nvPicPr>
        <p:blipFill>
          <a:blip r:embed="rId2"/>
          <a:stretch>
            <a:fillRect/>
          </a:stretch>
        </p:blipFill>
        <p:spPr>
          <a:xfrm>
            <a:off x="579407" y="1853866"/>
            <a:ext cx="11033184" cy="4723500"/>
          </a:xfrm>
        </p:spPr>
      </p:pic>
    </p:spTree>
    <p:extLst>
      <p:ext uri="{BB962C8B-B14F-4D97-AF65-F5344CB8AC3E}">
        <p14:creationId xmlns:p14="http://schemas.microsoft.com/office/powerpoint/2010/main" val="4022800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TRIGGERS</a:t>
            </a:r>
            <a:endParaRPr lang="en-US" sz="3600" b="1" dirty="0"/>
          </a:p>
        </p:txBody>
      </p:sp>
      <p:sp>
        <p:nvSpPr>
          <p:cNvPr id="3" name="Content Placeholder 2">
            <a:extLst>
              <a:ext uri="{FF2B5EF4-FFF2-40B4-BE49-F238E27FC236}">
                <a16:creationId xmlns:a16="http://schemas.microsoft.com/office/drawing/2014/main" id="{A0F1FF41-5D9F-45CB-95AA-583E8A2B0B94}"/>
              </a:ext>
            </a:extLst>
          </p:cNvPr>
          <p:cNvSpPr>
            <a:spLocks noGrp="1"/>
          </p:cNvSpPr>
          <p:nvPr>
            <p:ph idx="1"/>
          </p:nvPr>
        </p:nvSpPr>
        <p:spPr>
          <a:xfrm>
            <a:off x="581192" y="1435090"/>
            <a:ext cx="11015238" cy="2412411"/>
          </a:xfrm>
        </p:spPr>
        <p:txBody>
          <a:bodyPr/>
          <a:lstStyle/>
          <a:p>
            <a:pPr marL="305435" indent="-305435"/>
            <a:r>
              <a:rPr lang="en-US" sz="2300" b="1">
                <a:ea typeface="+mn-lt"/>
                <a:cs typeface="+mn-lt"/>
              </a:rPr>
              <a:t>DelayMonitor</a:t>
            </a:r>
          </a:p>
          <a:p>
            <a:pPr marL="305435" indent="-305435"/>
            <a:r>
              <a:rPr lang="en-US" sz="2300" b="1"/>
              <a:t>TicketCancellation</a:t>
            </a:r>
          </a:p>
          <a:p>
            <a:pPr marL="305435" indent="-305435"/>
            <a:endParaRPr lang="en-US" dirty="0"/>
          </a:p>
        </p:txBody>
      </p:sp>
      <p:pic>
        <p:nvPicPr>
          <p:cNvPr id="5" name="Picture 18" descr="A picture containing drawing&#10;&#10;Description generated with very high confidence">
            <a:extLst>
              <a:ext uri="{FF2B5EF4-FFF2-40B4-BE49-F238E27FC236}">
                <a16:creationId xmlns:a16="http://schemas.microsoft.com/office/drawing/2014/main" id="{54BF88ED-1540-4B4C-AD98-5209D1B5705B}"/>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345278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587136"/>
            <a:ext cx="11029616" cy="613627"/>
          </a:xfrm>
        </p:spPr>
        <p:txBody>
          <a:bodyPr>
            <a:normAutofit/>
          </a:bodyPr>
          <a:lstStyle/>
          <a:p>
            <a:r>
              <a:rPr lang="en-US" sz="3600" b="1"/>
              <a:t>TRIGGERS(Delay monitor 1)</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30C286D1-5D3F-4BFD-A48D-60A982037EB5}"/>
              </a:ext>
            </a:extLst>
          </p:cNvPr>
          <p:cNvPicPr>
            <a:picLocks noGrp="1" noChangeAspect="1"/>
          </p:cNvPicPr>
          <p:nvPr>
            <p:ph idx="1"/>
          </p:nvPr>
        </p:nvPicPr>
        <p:blipFill>
          <a:blip r:embed="rId2"/>
          <a:stretch>
            <a:fillRect/>
          </a:stretch>
        </p:blipFill>
        <p:spPr>
          <a:xfrm>
            <a:off x="579407" y="1580695"/>
            <a:ext cx="11119448" cy="4867275"/>
          </a:xfrm>
        </p:spPr>
      </p:pic>
    </p:spTree>
    <p:extLst>
      <p:ext uri="{BB962C8B-B14F-4D97-AF65-F5344CB8AC3E}">
        <p14:creationId xmlns:p14="http://schemas.microsoft.com/office/powerpoint/2010/main" val="2145761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C270-9989-468A-B09B-50EAF7B2EF67}"/>
              </a:ext>
            </a:extLst>
          </p:cNvPr>
          <p:cNvSpPr>
            <a:spLocks noGrp="1"/>
          </p:cNvSpPr>
          <p:nvPr>
            <p:ph type="title"/>
          </p:nvPr>
        </p:nvSpPr>
        <p:spPr>
          <a:xfrm>
            <a:off x="494927" y="500873"/>
            <a:ext cx="11029616" cy="771777"/>
          </a:xfrm>
        </p:spPr>
        <p:txBody>
          <a:bodyPr>
            <a:normAutofit/>
          </a:bodyPr>
          <a:lstStyle/>
          <a:p>
            <a:r>
              <a:rPr lang="en-US" sz="3600" b="1" dirty="0"/>
              <a:t>OBJECTIVES</a:t>
            </a:r>
          </a:p>
        </p:txBody>
      </p:sp>
      <p:sp>
        <p:nvSpPr>
          <p:cNvPr id="13" name="Content Placeholder 12">
            <a:extLst>
              <a:ext uri="{FF2B5EF4-FFF2-40B4-BE49-F238E27FC236}">
                <a16:creationId xmlns:a16="http://schemas.microsoft.com/office/drawing/2014/main" id="{DF1DF558-5BE8-45AF-A669-3E752423183D}"/>
              </a:ext>
            </a:extLst>
          </p:cNvPr>
          <p:cNvSpPr>
            <a:spLocks noGrp="1"/>
          </p:cNvSpPr>
          <p:nvPr>
            <p:ph idx="1"/>
          </p:nvPr>
        </p:nvSpPr>
        <p:spPr>
          <a:xfrm>
            <a:off x="394286" y="2053317"/>
            <a:ext cx="11029615" cy="1377241"/>
          </a:xfrm>
        </p:spPr>
        <p:txBody>
          <a:bodyPr>
            <a:noAutofit/>
          </a:bodyPr>
          <a:lstStyle/>
          <a:p>
            <a:pPr marL="0" indent="0">
              <a:buNone/>
            </a:pPr>
            <a:r>
              <a:rPr lang="en-US" sz="2800" dirty="0">
                <a:ea typeface="+mn-lt"/>
                <a:cs typeface="+mn-lt"/>
              </a:rPr>
              <a:t>Developing a centralized Train Management Database System for the City of Boston, which will facilitate functionalities like Searching Schedule, Booking and Cancellation of tickets with the aim of improving upon the current system by saving passenger’s time &amp; efforts in the process.</a:t>
            </a:r>
            <a:endParaRPr lang="en-US" sz="2800"/>
          </a:p>
        </p:txBody>
      </p:sp>
      <p:pic>
        <p:nvPicPr>
          <p:cNvPr id="18" name="Picture 18" descr="A picture containing drawing&#10;&#10;Description generated with very high confidence">
            <a:extLst>
              <a:ext uri="{FF2B5EF4-FFF2-40B4-BE49-F238E27FC236}">
                <a16:creationId xmlns:a16="http://schemas.microsoft.com/office/drawing/2014/main" id="{13170884-23D4-4B27-A9CA-25DA2432690E}"/>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424574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600" b="1"/>
              <a:t>TRIGGER(DELAY MONITOR 2)</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BEB97184-D02B-4CAB-BBA0-321CCD9D77AE}"/>
              </a:ext>
            </a:extLst>
          </p:cNvPr>
          <p:cNvPicPr>
            <a:picLocks noGrp="1" noChangeAspect="1"/>
          </p:cNvPicPr>
          <p:nvPr>
            <p:ph idx="1"/>
          </p:nvPr>
        </p:nvPicPr>
        <p:blipFill>
          <a:blip r:embed="rId2"/>
          <a:stretch>
            <a:fillRect/>
          </a:stretch>
        </p:blipFill>
        <p:spPr>
          <a:xfrm>
            <a:off x="622539" y="1710093"/>
            <a:ext cx="11105071" cy="4838519"/>
          </a:xfrm>
        </p:spPr>
      </p:pic>
    </p:spTree>
    <p:extLst>
      <p:ext uri="{BB962C8B-B14F-4D97-AF65-F5344CB8AC3E}">
        <p14:creationId xmlns:p14="http://schemas.microsoft.com/office/powerpoint/2010/main" val="313488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600" b="1"/>
              <a:t>TRIGGER(BOOKING CANCELLATION 1)</a:t>
            </a:r>
            <a:endParaRPr lang="en-US" sz="3600" b="1" dirty="0"/>
          </a:p>
        </p:txBody>
      </p:sp>
      <p:pic>
        <p:nvPicPr>
          <p:cNvPr id="4" name="Picture 4" descr="A screenshot of a social media post&#10;&#10;Description generated with very high confidence">
            <a:extLst>
              <a:ext uri="{FF2B5EF4-FFF2-40B4-BE49-F238E27FC236}">
                <a16:creationId xmlns:a16="http://schemas.microsoft.com/office/drawing/2014/main" id="{E0E6DBA3-0C24-4C6A-8E1C-FB30D3A80983}"/>
              </a:ext>
            </a:extLst>
          </p:cNvPr>
          <p:cNvPicPr>
            <a:picLocks noGrp="1" noChangeAspect="1"/>
          </p:cNvPicPr>
          <p:nvPr>
            <p:ph idx="1"/>
          </p:nvPr>
        </p:nvPicPr>
        <p:blipFill>
          <a:blip r:embed="rId2"/>
          <a:stretch>
            <a:fillRect/>
          </a:stretch>
        </p:blipFill>
        <p:spPr>
          <a:xfrm>
            <a:off x="622539" y="1710093"/>
            <a:ext cx="11018807" cy="5025424"/>
          </a:xfrm>
        </p:spPr>
      </p:pic>
    </p:spTree>
    <p:extLst>
      <p:ext uri="{BB962C8B-B14F-4D97-AF65-F5344CB8AC3E}">
        <p14:creationId xmlns:p14="http://schemas.microsoft.com/office/powerpoint/2010/main" val="3721449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600" b="1"/>
              <a:t>TRIGGER(BOOKING CANCELLATION 2)</a:t>
            </a:r>
            <a:endParaRPr lang="en-US" sz="3600" b="1" dirty="0"/>
          </a:p>
        </p:txBody>
      </p:sp>
      <p:pic>
        <p:nvPicPr>
          <p:cNvPr id="4" name="Picture 4" descr="A screenshot of a social media post&#10;&#10;Description generated with very high confidence">
            <a:extLst>
              <a:ext uri="{FF2B5EF4-FFF2-40B4-BE49-F238E27FC236}">
                <a16:creationId xmlns:a16="http://schemas.microsoft.com/office/drawing/2014/main" id="{9817245D-6148-462C-ADFB-0447E28EC6F5}"/>
              </a:ext>
            </a:extLst>
          </p:cNvPr>
          <p:cNvPicPr>
            <a:picLocks noGrp="1" noChangeAspect="1"/>
          </p:cNvPicPr>
          <p:nvPr>
            <p:ph idx="1"/>
          </p:nvPr>
        </p:nvPicPr>
        <p:blipFill>
          <a:blip r:embed="rId2"/>
          <a:stretch>
            <a:fillRect/>
          </a:stretch>
        </p:blipFill>
        <p:spPr>
          <a:xfrm>
            <a:off x="622539" y="1710093"/>
            <a:ext cx="11018807" cy="4910406"/>
          </a:xfrm>
        </p:spPr>
      </p:pic>
    </p:spTree>
    <p:extLst>
      <p:ext uri="{BB962C8B-B14F-4D97-AF65-F5344CB8AC3E}">
        <p14:creationId xmlns:p14="http://schemas.microsoft.com/office/powerpoint/2010/main" val="3386736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VIEWS</a:t>
            </a:r>
            <a:endParaRPr lang="en-US" sz="3600" b="1" dirty="0"/>
          </a:p>
        </p:txBody>
      </p:sp>
      <p:sp>
        <p:nvSpPr>
          <p:cNvPr id="3" name="Content Placeholder 2">
            <a:extLst>
              <a:ext uri="{FF2B5EF4-FFF2-40B4-BE49-F238E27FC236}">
                <a16:creationId xmlns:a16="http://schemas.microsoft.com/office/drawing/2014/main" id="{A0F1FF41-5D9F-45CB-95AA-583E8A2B0B94}"/>
              </a:ext>
            </a:extLst>
          </p:cNvPr>
          <p:cNvSpPr>
            <a:spLocks noGrp="1"/>
          </p:cNvSpPr>
          <p:nvPr>
            <p:ph idx="1"/>
          </p:nvPr>
        </p:nvSpPr>
        <p:spPr>
          <a:xfrm>
            <a:off x="581192" y="1435090"/>
            <a:ext cx="11029615" cy="3634486"/>
          </a:xfrm>
        </p:spPr>
        <p:txBody>
          <a:bodyPr/>
          <a:lstStyle/>
          <a:p>
            <a:pPr marL="305435" indent="-305435"/>
            <a:r>
              <a:rPr lang="en-US" sz="2300" b="1"/>
              <a:t>PassengerPerRunningTrain</a:t>
            </a:r>
          </a:p>
          <a:p>
            <a:pPr marL="305435" indent="-305435"/>
            <a:r>
              <a:rPr lang="en-US" sz="2300" b="1"/>
              <a:t>RevenueByRoute</a:t>
            </a:r>
          </a:p>
          <a:p>
            <a:pPr marL="305435" indent="-305435"/>
            <a:r>
              <a:rPr lang="en-US" sz="2300" b="1"/>
              <a:t>Onboarders</a:t>
            </a:r>
          </a:p>
          <a:p>
            <a:pPr marL="305435" indent="-305435"/>
            <a:r>
              <a:rPr lang="en-US" sz="2300" b="1"/>
              <a:t>Deboarders</a:t>
            </a:r>
          </a:p>
        </p:txBody>
      </p:sp>
      <p:pic>
        <p:nvPicPr>
          <p:cNvPr id="5" name="Picture 18" descr="A picture containing drawing&#10;&#10;Description generated with very high confidence">
            <a:extLst>
              <a:ext uri="{FF2B5EF4-FFF2-40B4-BE49-F238E27FC236}">
                <a16:creationId xmlns:a16="http://schemas.microsoft.com/office/drawing/2014/main" id="{54BF88ED-1540-4B4C-AD98-5209D1B5705B}"/>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3208093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1004080"/>
            <a:ext cx="11029616" cy="613627"/>
          </a:xfrm>
        </p:spPr>
        <p:txBody>
          <a:bodyPr>
            <a:normAutofit fontScale="90000"/>
          </a:bodyPr>
          <a:lstStyle/>
          <a:p>
            <a:pPr algn="ctr"/>
            <a:r>
              <a:rPr lang="en-US" sz="3600" b="1"/>
              <a:t>VIEW</a:t>
            </a:r>
            <a:br>
              <a:rPr lang="en-US" sz="3600" b="1" dirty="0"/>
            </a:br>
            <a:r>
              <a:rPr lang="en-US" sz="3600" b="1"/>
              <a:t>(</a:t>
            </a:r>
            <a:r>
              <a:rPr lang="en-US" sz="3600" b="1">
                <a:ea typeface="+mj-lt"/>
                <a:cs typeface="+mj-lt"/>
              </a:rPr>
              <a:t>PassengerS Per Running Train</a:t>
            </a:r>
            <a:r>
              <a:rPr lang="en-US" sz="3600" b="1" dirty="0"/>
              <a:t>)</a:t>
            </a:r>
            <a:endParaRPr lang="en-US"/>
          </a:p>
        </p:txBody>
      </p:sp>
      <p:pic>
        <p:nvPicPr>
          <p:cNvPr id="4" name="Picture 5" descr="A screenshot of a computer&#10;&#10;Description generated with very high confidence">
            <a:extLst>
              <a:ext uri="{FF2B5EF4-FFF2-40B4-BE49-F238E27FC236}">
                <a16:creationId xmlns:a16="http://schemas.microsoft.com/office/drawing/2014/main" id="{6E8D806F-F6ED-48D8-90AB-3DFEF72E778B}"/>
              </a:ext>
            </a:extLst>
          </p:cNvPr>
          <p:cNvPicPr>
            <a:picLocks noGrp="1" noChangeAspect="1"/>
          </p:cNvPicPr>
          <p:nvPr>
            <p:ph idx="1"/>
          </p:nvPr>
        </p:nvPicPr>
        <p:blipFill>
          <a:blip r:embed="rId2"/>
          <a:stretch>
            <a:fillRect/>
          </a:stretch>
        </p:blipFill>
        <p:spPr>
          <a:xfrm>
            <a:off x="580306" y="1629130"/>
            <a:ext cx="10945123" cy="4942935"/>
          </a:xfrm>
        </p:spPr>
      </p:pic>
    </p:spTree>
    <p:extLst>
      <p:ext uri="{BB962C8B-B14F-4D97-AF65-F5344CB8AC3E}">
        <p14:creationId xmlns:p14="http://schemas.microsoft.com/office/powerpoint/2010/main" val="3112921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6042-6128-4A50-AC74-BB9A7ED91E30}"/>
              </a:ext>
            </a:extLst>
          </p:cNvPr>
          <p:cNvSpPr>
            <a:spLocks noGrp="1"/>
          </p:cNvSpPr>
          <p:nvPr>
            <p:ph type="title"/>
          </p:nvPr>
        </p:nvSpPr>
        <p:spPr>
          <a:xfrm>
            <a:off x="566815" y="1104722"/>
            <a:ext cx="11029616" cy="814909"/>
          </a:xfrm>
        </p:spPr>
        <p:txBody>
          <a:bodyPr vert="horz" lIns="91440" tIns="45720" rIns="91440" bIns="45720" rtlCol="0" anchor="b">
            <a:noAutofit/>
          </a:bodyPr>
          <a:lstStyle/>
          <a:p>
            <a:pPr algn="ctr"/>
            <a:r>
              <a:rPr lang="en-US" sz="3200" b="1">
                <a:ea typeface="+mj-lt"/>
                <a:cs typeface="+mj-lt"/>
              </a:rPr>
              <a:t>VIEW</a:t>
            </a:r>
            <a:br>
              <a:rPr lang="en-US" sz="3200" b="1" dirty="0">
                <a:ea typeface="+mj-lt"/>
                <a:cs typeface="+mj-lt"/>
              </a:rPr>
            </a:br>
            <a:r>
              <a:rPr lang="en-US" sz="3200" b="1">
                <a:ea typeface="+mj-lt"/>
                <a:cs typeface="+mj-lt"/>
              </a:rPr>
              <a:t>(REVENUE BY ROUTE)</a:t>
            </a:r>
          </a:p>
          <a:p>
            <a:endParaRPr lang="en-US" dirty="0"/>
          </a:p>
        </p:txBody>
      </p:sp>
      <p:pic>
        <p:nvPicPr>
          <p:cNvPr id="4" name="Picture 4" descr="A screenshot of a computer&#10;&#10;Description generated with very high confidence">
            <a:extLst>
              <a:ext uri="{FF2B5EF4-FFF2-40B4-BE49-F238E27FC236}">
                <a16:creationId xmlns:a16="http://schemas.microsoft.com/office/drawing/2014/main" id="{7F834478-1102-4186-9899-A9C675B1FBE6}"/>
              </a:ext>
            </a:extLst>
          </p:cNvPr>
          <p:cNvPicPr>
            <a:picLocks noGrp="1" noChangeAspect="1"/>
          </p:cNvPicPr>
          <p:nvPr>
            <p:ph idx="1"/>
          </p:nvPr>
        </p:nvPicPr>
        <p:blipFill>
          <a:blip r:embed="rId2"/>
          <a:stretch>
            <a:fillRect/>
          </a:stretch>
        </p:blipFill>
        <p:spPr>
          <a:xfrm>
            <a:off x="569175" y="1708261"/>
            <a:ext cx="11053649" cy="4957202"/>
          </a:xfrm>
        </p:spPr>
      </p:pic>
    </p:spTree>
    <p:extLst>
      <p:ext uri="{BB962C8B-B14F-4D97-AF65-F5344CB8AC3E}">
        <p14:creationId xmlns:p14="http://schemas.microsoft.com/office/powerpoint/2010/main" val="720640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960948"/>
            <a:ext cx="11029616" cy="613627"/>
          </a:xfrm>
        </p:spPr>
        <p:txBody>
          <a:bodyPr>
            <a:normAutofit fontScale="90000"/>
          </a:bodyPr>
          <a:lstStyle/>
          <a:p>
            <a:pPr algn="ctr"/>
            <a:r>
              <a:rPr lang="en-US" sz="3600" b="1"/>
              <a:t>TABLE LEVEL CHECK CONSTRAINTS</a:t>
            </a:r>
            <a:br>
              <a:rPr lang="en-US" sz="3600" b="1" dirty="0"/>
            </a:br>
            <a:r>
              <a:rPr lang="en-US" sz="3600" b="1"/>
              <a:t>(ON PAYMENT TABLE)</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02675EE4-D9AB-457D-B4E3-BF11A295EB10}"/>
              </a:ext>
            </a:extLst>
          </p:cNvPr>
          <p:cNvPicPr>
            <a:picLocks noGrp="1" noChangeAspect="1"/>
          </p:cNvPicPr>
          <p:nvPr>
            <p:ph idx="1"/>
          </p:nvPr>
        </p:nvPicPr>
        <p:blipFill>
          <a:blip r:embed="rId2"/>
          <a:stretch>
            <a:fillRect/>
          </a:stretch>
        </p:blipFill>
        <p:spPr>
          <a:xfrm>
            <a:off x="584170" y="1585458"/>
            <a:ext cx="11124300" cy="5073410"/>
          </a:xfrm>
        </p:spPr>
      </p:pic>
    </p:spTree>
    <p:extLst>
      <p:ext uri="{BB962C8B-B14F-4D97-AF65-F5344CB8AC3E}">
        <p14:creationId xmlns:p14="http://schemas.microsoft.com/office/powerpoint/2010/main" val="1766351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COMPUTED COLUMNS BASED ON FUNCTION</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BD3CF6F9-9B5F-422F-9FBB-5CC75722FFD6}"/>
              </a:ext>
            </a:extLst>
          </p:cNvPr>
          <p:cNvPicPr>
            <a:picLocks noGrp="1" noChangeAspect="1"/>
          </p:cNvPicPr>
          <p:nvPr>
            <p:ph idx="1"/>
          </p:nvPr>
        </p:nvPicPr>
        <p:blipFill>
          <a:blip r:embed="rId2"/>
          <a:stretch>
            <a:fillRect/>
          </a:stretch>
        </p:blipFill>
        <p:spPr>
          <a:xfrm>
            <a:off x="579407" y="1599745"/>
            <a:ext cx="11033184" cy="5131099"/>
          </a:xfrm>
        </p:spPr>
      </p:pic>
    </p:spTree>
    <p:extLst>
      <p:ext uri="{BB962C8B-B14F-4D97-AF65-F5344CB8AC3E}">
        <p14:creationId xmlns:p14="http://schemas.microsoft.com/office/powerpoint/2010/main" val="535439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COLUMN DATA ENCRYPTION</a:t>
            </a:r>
            <a:endParaRPr lang="en-US" sz="3600" b="1" dirty="0"/>
          </a:p>
        </p:txBody>
      </p:sp>
      <p:pic>
        <p:nvPicPr>
          <p:cNvPr id="4" name="Picture 5" descr="A screenshot of a computer&#10;&#10;Description generated with very high confidence">
            <a:extLst>
              <a:ext uri="{FF2B5EF4-FFF2-40B4-BE49-F238E27FC236}">
                <a16:creationId xmlns:a16="http://schemas.microsoft.com/office/drawing/2014/main" id="{B2670679-9CB6-451F-A961-80A8D0A6336D}"/>
              </a:ext>
            </a:extLst>
          </p:cNvPr>
          <p:cNvPicPr>
            <a:picLocks noGrp="1" noChangeAspect="1"/>
          </p:cNvPicPr>
          <p:nvPr>
            <p:ph idx="1"/>
          </p:nvPr>
        </p:nvPicPr>
        <p:blipFill>
          <a:blip r:embed="rId2"/>
          <a:stretch>
            <a:fillRect/>
          </a:stretch>
        </p:blipFill>
        <p:spPr>
          <a:xfrm>
            <a:off x="579407" y="1580695"/>
            <a:ext cx="11033184" cy="5011048"/>
          </a:xfrm>
        </p:spPr>
      </p:pic>
    </p:spTree>
    <p:extLst>
      <p:ext uri="{BB962C8B-B14F-4D97-AF65-F5344CB8AC3E}">
        <p14:creationId xmlns:p14="http://schemas.microsoft.com/office/powerpoint/2010/main" val="233519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494928" y="558382"/>
            <a:ext cx="11029616" cy="613627"/>
          </a:xfrm>
        </p:spPr>
        <p:txBody>
          <a:bodyPr>
            <a:normAutofit/>
          </a:bodyPr>
          <a:lstStyle/>
          <a:p>
            <a:r>
              <a:rPr lang="en-US" sz="3600" b="1"/>
              <a:t>DASHBOARD</a:t>
            </a:r>
            <a:endParaRPr lang="en-US" sz="3600" b="1" dirty="0"/>
          </a:p>
        </p:txBody>
      </p:sp>
      <p:pic>
        <p:nvPicPr>
          <p:cNvPr id="4" name="Picture 5" descr="A screenshot of a cell phone&#10;&#10;Description generated with very high confidence">
            <a:extLst>
              <a:ext uri="{FF2B5EF4-FFF2-40B4-BE49-F238E27FC236}">
                <a16:creationId xmlns:a16="http://schemas.microsoft.com/office/drawing/2014/main" id="{274B04F9-7AF3-47DC-8B92-65CC0E53523B}"/>
              </a:ext>
            </a:extLst>
          </p:cNvPr>
          <p:cNvPicPr>
            <a:picLocks noGrp="1" noChangeAspect="1"/>
          </p:cNvPicPr>
          <p:nvPr>
            <p:ph idx="1"/>
          </p:nvPr>
        </p:nvPicPr>
        <p:blipFill>
          <a:blip r:embed="rId2"/>
          <a:stretch>
            <a:fillRect/>
          </a:stretch>
        </p:blipFill>
        <p:spPr>
          <a:xfrm>
            <a:off x="176841" y="2644620"/>
            <a:ext cx="11708920" cy="4019010"/>
          </a:xfrm>
        </p:spPr>
      </p:pic>
      <p:sp>
        <p:nvSpPr>
          <p:cNvPr id="7" name="TextBox 6">
            <a:extLst>
              <a:ext uri="{FF2B5EF4-FFF2-40B4-BE49-F238E27FC236}">
                <a16:creationId xmlns:a16="http://schemas.microsoft.com/office/drawing/2014/main" id="{0899308D-28AD-4906-A6F8-1AE2567DBDB7}"/>
              </a:ext>
            </a:extLst>
          </p:cNvPr>
          <p:cNvSpPr txBox="1"/>
          <p:nvPr/>
        </p:nvSpPr>
        <p:spPr>
          <a:xfrm>
            <a:off x="799381" y="1345721"/>
            <a:ext cx="1075138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-Bar Graph for </a:t>
            </a:r>
            <a:r>
              <a:rPr lang="en-US" b="1">
                <a:ea typeface="+mn-lt"/>
                <a:cs typeface="+mn-lt"/>
              </a:rPr>
              <a:t>Revenue per Train Route</a:t>
            </a:r>
            <a:r>
              <a:rPr lang="en-US">
                <a:ea typeface="+mn-lt"/>
                <a:cs typeface="+mn-lt"/>
              </a:rPr>
              <a:t> which is further divided into </a:t>
            </a:r>
            <a:r>
              <a:rPr lang="en-US" b="1">
                <a:ea typeface="+mn-lt"/>
                <a:cs typeface="+mn-lt"/>
              </a:rPr>
              <a:t>Individual Running Trains</a:t>
            </a:r>
            <a:r>
              <a:rPr lang="en-US">
                <a:ea typeface="+mn-lt"/>
                <a:cs typeface="+mn-lt"/>
              </a:rPr>
              <a:t>.</a:t>
            </a:r>
          </a:p>
          <a:p>
            <a:endParaRPr lang="en-US" dirty="0">
              <a:ea typeface="+mn-lt"/>
              <a:cs typeface="+mn-lt"/>
            </a:endParaRPr>
          </a:p>
          <a:p>
            <a:r>
              <a:rPr lang="en-US">
                <a:ea typeface="+mn-lt"/>
                <a:cs typeface="+mn-lt"/>
              </a:rPr>
              <a:t>- Pie Chart for </a:t>
            </a:r>
            <a:r>
              <a:rPr lang="en-US" b="1">
                <a:ea typeface="+mn-lt"/>
                <a:cs typeface="+mn-lt"/>
              </a:rPr>
              <a:t>Revenue per Train Route</a:t>
            </a:r>
            <a:endParaRPr lang="en-US"/>
          </a:p>
          <a:p>
            <a:br>
              <a:rPr lang="en-US" dirty="0"/>
            </a:br>
            <a:endParaRPr lang="en-US" dirty="0"/>
          </a:p>
          <a:p>
            <a:pPr algn="l"/>
            <a:endParaRPr lang="en-US" dirty="0"/>
          </a:p>
        </p:txBody>
      </p:sp>
    </p:spTree>
    <p:extLst>
      <p:ext uri="{BB962C8B-B14F-4D97-AF65-F5344CB8AC3E}">
        <p14:creationId xmlns:p14="http://schemas.microsoft.com/office/powerpoint/2010/main" val="469838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C270-9989-468A-B09B-50EAF7B2EF67}"/>
              </a:ext>
            </a:extLst>
          </p:cNvPr>
          <p:cNvSpPr>
            <a:spLocks noGrp="1"/>
          </p:cNvSpPr>
          <p:nvPr>
            <p:ph type="title"/>
          </p:nvPr>
        </p:nvSpPr>
        <p:spPr>
          <a:xfrm>
            <a:off x="494927" y="500873"/>
            <a:ext cx="11029616" cy="771777"/>
          </a:xfrm>
        </p:spPr>
        <p:txBody>
          <a:bodyPr>
            <a:normAutofit/>
          </a:bodyPr>
          <a:lstStyle/>
          <a:p>
            <a:r>
              <a:rPr lang="en-US" sz="3600" b="1"/>
              <a:t>Summary of the design</a:t>
            </a:r>
            <a:endParaRPr lang="en-US" sz="3600" b="1" dirty="0"/>
          </a:p>
        </p:txBody>
      </p:sp>
      <p:sp>
        <p:nvSpPr>
          <p:cNvPr id="13" name="Content Placeholder 12">
            <a:extLst>
              <a:ext uri="{FF2B5EF4-FFF2-40B4-BE49-F238E27FC236}">
                <a16:creationId xmlns:a16="http://schemas.microsoft.com/office/drawing/2014/main" id="{DF1DF558-5BE8-45AF-A669-3E752423183D}"/>
              </a:ext>
            </a:extLst>
          </p:cNvPr>
          <p:cNvSpPr>
            <a:spLocks noGrp="1"/>
          </p:cNvSpPr>
          <p:nvPr>
            <p:ph idx="1"/>
          </p:nvPr>
        </p:nvSpPr>
        <p:spPr>
          <a:xfrm>
            <a:off x="408664" y="2930335"/>
            <a:ext cx="11029615" cy="2484297"/>
          </a:xfrm>
        </p:spPr>
        <p:txBody>
          <a:bodyPr>
            <a:noAutofit/>
          </a:bodyPr>
          <a:lstStyle/>
          <a:p>
            <a:pPr marL="342900" indent="-342900"/>
            <a:r>
              <a:rPr lang="en-US" sz="2000" dirty="0"/>
              <a:t>This system has eleven entities interconnected with each other. Most important ones being TrainSchedule, Passenger, TicketBooking. TrainSchedule which is the central entity interacts with several other entities to search the Train Schedule between </a:t>
            </a:r>
            <a:r>
              <a:rPr lang="en-US" sz="2000"/>
              <a:t>Source and Destination on the basis of time preference. </a:t>
            </a:r>
            <a:endParaRPr lang="en-US" sz="2000" dirty="0"/>
          </a:p>
          <a:p>
            <a:pPr marL="342900" indent="-342900"/>
            <a:r>
              <a:rPr lang="en-US" sz="2000" dirty="0"/>
              <a:t>The Passenger entity uses the above search result for TicketBooking. It also has an </a:t>
            </a:r>
            <a:r>
              <a:rPr lang="en-US" sz="2000"/>
              <a:t>additional facility to cancel the ticket. </a:t>
            </a:r>
          </a:p>
          <a:p>
            <a:pPr marL="342900" indent="-342900"/>
            <a:r>
              <a:rPr lang="en-US" sz="2000"/>
              <a:t>The Administrator can handle the entire operation by analysing the overall real-time scenario of the train system.</a:t>
            </a:r>
          </a:p>
          <a:p>
            <a:pPr marL="342900" indent="-342900"/>
            <a:r>
              <a:rPr lang="en-US" sz="2000"/>
              <a:t>This system has been designed by keeping in mind the User's as well as Administrator's </a:t>
            </a:r>
            <a:r>
              <a:rPr lang="en-US" sz="2000" dirty="0"/>
              <a:t>perspective. </a:t>
            </a:r>
          </a:p>
          <a:p>
            <a:pPr marL="0" indent="0">
              <a:buNone/>
            </a:pPr>
            <a:endParaRPr lang="en-US" sz="2000" dirty="0"/>
          </a:p>
          <a:p>
            <a:pPr marL="0" indent="0">
              <a:buNone/>
            </a:pPr>
            <a:endParaRPr lang="en-US" sz="2000" dirty="0"/>
          </a:p>
          <a:p>
            <a:pPr marL="0" indent="0">
              <a:buNone/>
            </a:pPr>
            <a:endParaRPr lang="en-US" sz="2800" dirty="0"/>
          </a:p>
        </p:txBody>
      </p:sp>
      <p:pic>
        <p:nvPicPr>
          <p:cNvPr id="3" name="Picture 18" descr="A picture containing drawing&#10;&#10;Description generated with very high confidence">
            <a:extLst>
              <a:ext uri="{FF2B5EF4-FFF2-40B4-BE49-F238E27FC236}">
                <a16:creationId xmlns:a16="http://schemas.microsoft.com/office/drawing/2014/main" id="{65693126-6415-43E1-9FEC-C0E6DD5C349B}"/>
              </a:ext>
            </a:extLst>
          </p:cNvPr>
          <p:cNvPicPr>
            <a:picLocks noChangeAspect="1"/>
          </p:cNvPicPr>
          <p:nvPr/>
        </p:nvPicPr>
        <p:blipFill>
          <a:blip r:embed="rId2"/>
          <a:stretch>
            <a:fillRect/>
          </a:stretch>
        </p:blipFill>
        <p:spPr>
          <a:xfrm>
            <a:off x="9900249" y="4932871"/>
            <a:ext cx="1837428" cy="1837428"/>
          </a:xfrm>
          <a:prstGeom prst="rect">
            <a:avLst/>
          </a:prstGeom>
        </p:spPr>
      </p:pic>
    </p:spTree>
    <p:extLst>
      <p:ext uri="{BB962C8B-B14F-4D97-AF65-F5344CB8AC3E}">
        <p14:creationId xmlns:p14="http://schemas.microsoft.com/office/powerpoint/2010/main" val="2350174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DASHBOARD</a:t>
            </a:r>
            <a:endParaRPr lang="en-US" sz="3600" b="1" dirty="0"/>
          </a:p>
        </p:txBody>
      </p:sp>
      <p:pic>
        <p:nvPicPr>
          <p:cNvPr id="4" name="Picture 5" descr="A screenshot of a cell phone&#10;&#10;Description generated with very high confidence">
            <a:extLst>
              <a:ext uri="{FF2B5EF4-FFF2-40B4-BE49-F238E27FC236}">
                <a16:creationId xmlns:a16="http://schemas.microsoft.com/office/drawing/2014/main" id="{9387F1F4-AC36-4D17-A3E4-A33C4EDC5F05}"/>
              </a:ext>
            </a:extLst>
          </p:cNvPr>
          <p:cNvPicPr>
            <a:picLocks noGrp="1" noChangeAspect="1"/>
          </p:cNvPicPr>
          <p:nvPr>
            <p:ph idx="1"/>
          </p:nvPr>
        </p:nvPicPr>
        <p:blipFill>
          <a:blip r:embed="rId2"/>
          <a:stretch>
            <a:fillRect/>
          </a:stretch>
        </p:blipFill>
        <p:spPr>
          <a:xfrm>
            <a:off x="162463" y="2385827"/>
            <a:ext cx="11795184" cy="4277803"/>
          </a:xfrm>
        </p:spPr>
      </p:pic>
      <p:sp>
        <p:nvSpPr>
          <p:cNvPr id="7" name="TextBox 6">
            <a:extLst>
              <a:ext uri="{FF2B5EF4-FFF2-40B4-BE49-F238E27FC236}">
                <a16:creationId xmlns:a16="http://schemas.microsoft.com/office/drawing/2014/main" id="{77AB6C19-8026-40AC-B17E-28D1C60B7A0B}"/>
              </a:ext>
            </a:extLst>
          </p:cNvPr>
          <p:cNvSpPr txBox="1"/>
          <p:nvPr/>
        </p:nvSpPr>
        <p:spPr>
          <a:xfrm>
            <a:off x="540589" y="1633268"/>
            <a:ext cx="11053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-Bar Graph for </a:t>
            </a:r>
            <a:r>
              <a:rPr lang="en-US" b="1">
                <a:ea typeface="+mn-lt"/>
                <a:cs typeface="+mn-lt"/>
              </a:rPr>
              <a:t>Number of Passengers boarding</a:t>
            </a:r>
            <a:r>
              <a:rPr lang="en-US">
                <a:ea typeface="+mn-lt"/>
                <a:cs typeface="+mn-lt"/>
              </a:rPr>
              <a:t> at a particular </a:t>
            </a:r>
            <a:r>
              <a:rPr lang="en-US" b="1">
                <a:ea typeface="+mn-lt"/>
                <a:cs typeface="+mn-lt"/>
              </a:rPr>
              <a:t>Station (Over Multiple Lines)</a:t>
            </a:r>
            <a:endParaRPr lang="en-US"/>
          </a:p>
        </p:txBody>
      </p:sp>
    </p:spTree>
    <p:extLst>
      <p:ext uri="{BB962C8B-B14F-4D97-AF65-F5344CB8AC3E}">
        <p14:creationId xmlns:p14="http://schemas.microsoft.com/office/powerpoint/2010/main" val="4224223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DASHBOARD</a:t>
            </a:r>
            <a:endParaRPr lang="en-US" sz="3600" b="1" dirty="0"/>
          </a:p>
        </p:txBody>
      </p:sp>
      <p:pic>
        <p:nvPicPr>
          <p:cNvPr id="4" name="Picture 5" descr="A screenshot of a cell phone&#10;&#10;Description generated with very high confidence">
            <a:extLst>
              <a:ext uri="{FF2B5EF4-FFF2-40B4-BE49-F238E27FC236}">
                <a16:creationId xmlns:a16="http://schemas.microsoft.com/office/drawing/2014/main" id="{2FA89993-C251-4122-9412-B7F222752DE6}"/>
              </a:ext>
            </a:extLst>
          </p:cNvPr>
          <p:cNvPicPr>
            <a:picLocks noGrp="1" noChangeAspect="1"/>
          </p:cNvPicPr>
          <p:nvPr>
            <p:ph idx="1"/>
          </p:nvPr>
        </p:nvPicPr>
        <p:blipFill>
          <a:blip r:embed="rId2"/>
          <a:stretch>
            <a:fillRect/>
          </a:stretch>
        </p:blipFill>
        <p:spPr>
          <a:xfrm>
            <a:off x="162463" y="2558356"/>
            <a:ext cx="11809562" cy="4134029"/>
          </a:xfrm>
        </p:spPr>
      </p:pic>
      <p:sp>
        <p:nvSpPr>
          <p:cNvPr id="7" name="TextBox 6">
            <a:extLst>
              <a:ext uri="{FF2B5EF4-FFF2-40B4-BE49-F238E27FC236}">
                <a16:creationId xmlns:a16="http://schemas.microsoft.com/office/drawing/2014/main" id="{53C8E356-06E7-4BDC-BBC0-300FB697185E}"/>
              </a:ext>
            </a:extLst>
          </p:cNvPr>
          <p:cNvSpPr txBox="1"/>
          <p:nvPr/>
        </p:nvSpPr>
        <p:spPr>
          <a:xfrm>
            <a:off x="583721" y="1532626"/>
            <a:ext cx="109958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-Bar Graph for </a:t>
            </a:r>
            <a:r>
              <a:rPr lang="en-US" b="1">
                <a:ea typeface="+mn-lt"/>
                <a:cs typeface="+mn-lt"/>
              </a:rPr>
              <a:t>Number of Passengers </a:t>
            </a:r>
            <a:r>
              <a:rPr lang="en-US">
                <a:ea typeface="+mn-lt"/>
                <a:cs typeface="+mn-lt"/>
              </a:rPr>
              <a:t>at a</a:t>
            </a:r>
            <a:r>
              <a:rPr lang="en-US" b="1">
                <a:ea typeface="+mn-lt"/>
                <a:cs typeface="+mn-lt"/>
              </a:rPr>
              <a:t> particular station(Northeastern) </a:t>
            </a:r>
            <a:r>
              <a:rPr lang="en-US">
                <a:ea typeface="+mn-lt"/>
                <a:cs typeface="+mn-lt"/>
              </a:rPr>
              <a:t>on a</a:t>
            </a:r>
            <a:r>
              <a:rPr lang="en-US" b="1">
                <a:ea typeface="+mn-lt"/>
                <a:cs typeface="+mn-lt"/>
              </a:rPr>
              <a:t> particular route(GE1)</a:t>
            </a:r>
            <a:endParaRPr lang="en-US"/>
          </a:p>
          <a:p>
            <a:br>
              <a:rPr lang="en-US" dirty="0"/>
            </a:br>
            <a:endParaRPr lang="en-US" dirty="0"/>
          </a:p>
          <a:p>
            <a:pPr algn="l"/>
            <a:endParaRPr lang="en-US" dirty="0"/>
          </a:p>
        </p:txBody>
      </p:sp>
    </p:spTree>
    <p:extLst>
      <p:ext uri="{BB962C8B-B14F-4D97-AF65-F5344CB8AC3E}">
        <p14:creationId xmlns:p14="http://schemas.microsoft.com/office/powerpoint/2010/main" val="2772129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DASHBOARD</a:t>
            </a:r>
            <a:endParaRPr lang="en-US" sz="3600" b="1" dirty="0"/>
          </a:p>
        </p:txBody>
      </p:sp>
      <p:pic>
        <p:nvPicPr>
          <p:cNvPr id="4" name="Picture 5" descr="A close up of a map&#10;&#10;Description generated with high confidence">
            <a:extLst>
              <a:ext uri="{FF2B5EF4-FFF2-40B4-BE49-F238E27FC236}">
                <a16:creationId xmlns:a16="http://schemas.microsoft.com/office/drawing/2014/main" id="{F6D4AD16-ED67-4E3F-90FA-362FD367E5F0}"/>
              </a:ext>
            </a:extLst>
          </p:cNvPr>
          <p:cNvPicPr>
            <a:picLocks noGrp="1" noChangeAspect="1"/>
          </p:cNvPicPr>
          <p:nvPr>
            <p:ph idx="1"/>
          </p:nvPr>
        </p:nvPicPr>
        <p:blipFill>
          <a:blip r:embed="rId2"/>
          <a:stretch>
            <a:fillRect/>
          </a:stretch>
        </p:blipFill>
        <p:spPr>
          <a:xfrm>
            <a:off x="162463" y="2299563"/>
            <a:ext cx="11809562" cy="4479086"/>
          </a:xfrm>
        </p:spPr>
      </p:pic>
      <p:sp>
        <p:nvSpPr>
          <p:cNvPr id="7" name="TextBox 6">
            <a:extLst>
              <a:ext uri="{FF2B5EF4-FFF2-40B4-BE49-F238E27FC236}">
                <a16:creationId xmlns:a16="http://schemas.microsoft.com/office/drawing/2014/main" id="{52F9AE28-664A-4EA1-B299-CBA8A92BA469}"/>
              </a:ext>
            </a:extLst>
          </p:cNvPr>
          <p:cNvSpPr txBox="1"/>
          <p:nvPr/>
        </p:nvSpPr>
        <p:spPr>
          <a:xfrm>
            <a:off x="583721" y="1345720"/>
            <a:ext cx="112545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-Data points on a map</a:t>
            </a:r>
            <a:r>
              <a:rPr lang="en-US" dirty="0">
                <a:ea typeface="+mn-lt"/>
                <a:cs typeface="+mn-lt"/>
              </a:rPr>
              <a:t> </a:t>
            </a:r>
            <a:r>
              <a:rPr lang="en-US">
                <a:ea typeface="+mn-lt"/>
                <a:cs typeface="+mn-lt"/>
              </a:rPr>
              <a:t>indicating details about: </a:t>
            </a:r>
            <a:r>
              <a:rPr lang="en-US" b="1">
                <a:ea typeface="+mn-lt"/>
                <a:cs typeface="+mn-lt"/>
              </a:rPr>
              <a:t>Onboarding passenger</a:t>
            </a:r>
            <a:r>
              <a:rPr lang="en-US">
                <a:ea typeface="+mn-lt"/>
                <a:cs typeface="+mn-lt"/>
              </a:rPr>
              <a:t> on a </a:t>
            </a:r>
            <a:r>
              <a:rPr lang="en-US" b="1">
                <a:ea typeface="+mn-lt"/>
                <a:cs typeface="+mn-lt"/>
              </a:rPr>
              <a:t>particular Route, Station, Date</a:t>
            </a:r>
            <a:endParaRPr lang="en-US"/>
          </a:p>
          <a:p>
            <a:r>
              <a:rPr lang="en-US" b="1">
                <a:ea typeface="+mn-lt"/>
                <a:cs typeface="+mn-lt"/>
              </a:rPr>
              <a:t>-Size of the datapoint</a:t>
            </a:r>
            <a:r>
              <a:rPr lang="en-US" dirty="0">
                <a:ea typeface="+mn-lt"/>
                <a:cs typeface="+mn-lt"/>
              </a:rPr>
              <a:t> </a:t>
            </a:r>
            <a:r>
              <a:rPr lang="en-US">
                <a:ea typeface="+mn-lt"/>
                <a:cs typeface="+mn-lt"/>
              </a:rPr>
              <a:t>represents the </a:t>
            </a:r>
            <a:r>
              <a:rPr lang="en-US" b="1">
                <a:ea typeface="+mn-lt"/>
                <a:cs typeface="+mn-lt"/>
              </a:rPr>
              <a:t>number of onboarding passengers</a:t>
            </a:r>
            <a:r>
              <a:rPr lang="en-US">
                <a:ea typeface="+mn-lt"/>
                <a:cs typeface="+mn-lt"/>
              </a:rPr>
              <a:t> at a </a:t>
            </a:r>
            <a:r>
              <a:rPr lang="en-US" b="1">
                <a:ea typeface="+mn-lt"/>
                <a:cs typeface="+mn-lt"/>
              </a:rPr>
              <a:t>particular Station</a:t>
            </a:r>
            <a:endParaRPr lang="en-US"/>
          </a:p>
          <a:p>
            <a:br>
              <a:rPr lang="en-US" dirty="0"/>
            </a:br>
            <a:endParaRPr lang="en-US" dirty="0"/>
          </a:p>
          <a:p>
            <a:pPr algn="l"/>
            <a:endParaRPr lang="en-US" dirty="0"/>
          </a:p>
        </p:txBody>
      </p:sp>
    </p:spTree>
    <p:extLst>
      <p:ext uri="{BB962C8B-B14F-4D97-AF65-F5344CB8AC3E}">
        <p14:creationId xmlns:p14="http://schemas.microsoft.com/office/powerpoint/2010/main" val="1967987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DASHBOARD</a:t>
            </a:r>
            <a:endParaRPr lang="en-US" sz="3600" b="1" dirty="0"/>
          </a:p>
        </p:txBody>
      </p:sp>
      <p:pic>
        <p:nvPicPr>
          <p:cNvPr id="4" name="Picture 5" descr="A picture containing text, map&#10;&#10;Description generated with very high confidence">
            <a:extLst>
              <a:ext uri="{FF2B5EF4-FFF2-40B4-BE49-F238E27FC236}">
                <a16:creationId xmlns:a16="http://schemas.microsoft.com/office/drawing/2014/main" id="{BC9E65C3-261E-48C2-8500-95B9E9E3E65D}"/>
              </a:ext>
            </a:extLst>
          </p:cNvPr>
          <p:cNvPicPr>
            <a:picLocks noGrp="1" noChangeAspect="1"/>
          </p:cNvPicPr>
          <p:nvPr>
            <p:ph idx="1"/>
          </p:nvPr>
        </p:nvPicPr>
        <p:blipFill>
          <a:blip r:embed="rId2"/>
          <a:stretch>
            <a:fillRect/>
          </a:stretch>
        </p:blipFill>
        <p:spPr>
          <a:xfrm>
            <a:off x="162463" y="2055148"/>
            <a:ext cx="11622656" cy="4651614"/>
          </a:xfrm>
        </p:spPr>
      </p:pic>
      <p:sp>
        <p:nvSpPr>
          <p:cNvPr id="7" name="TextBox 6">
            <a:extLst>
              <a:ext uri="{FF2B5EF4-FFF2-40B4-BE49-F238E27FC236}">
                <a16:creationId xmlns:a16="http://schemas.microsoft.com/office/drawing/2014/main" id="{0C67534F-42E3-44DF-8CFE-88A6E836FDC2}"/>
              </a:ext>
            </a:extLst>
          </p:cNvPr>
          <p:cNvSpPr txBox="1"/>
          <p:nvPr/>
        </p:nvSpPr>
        <p:spPr>
          <a:xfrm>
            <a:off x="583721" y="1345721"/>
            <a:ext cx="110533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-Data Points on a map</a:t>
            </a:r>
            <a:r>
              <a:rPr lang="en-US" dirty="0">
                <a:ea typeface="+mn-lt"/>
                <a:cs typeface="+mn-lt"/>
              </a:rPr>
              <a:t> </a:t>
            </a:r>
            <a:r>
              <a:rPr lang="en-US">
                <a:ea typeface="+mn-lt"/>
                <a:cs typeface="+mn-lt"/>
              </a:rPr>
              <a:t>indicating details about :</a:t>
            </a:r>
            <a:r>
              <a:rPr lang="en-US" b="1">
                <a:ea typeface="+mn-lt"/>
                <a:cs typeface="+mn-lt"/>
              </a:rPr>
              <a:t>Onboarding Passenger on a particulartrain, route, station, date and time</a:t>
            </a:r>
            <a:endParaRPr lang="en-US"/>
          </a:p>
        </p:txBody>
      </p:sp>
    </p:spTree>
    <p:extLst>
      <p:ext uri="{BB962C8B-B14F-4D97-AF65-F5344CB8AC3E}">
        <p14:creationId xmlns:p14="http://schemas.microsoft.com/office/powerpoint/2010/main" val="380025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CONTRIBUTION</a:t>
            </a:r>
            <a:endParaRPr lang="en-US"/>
          </a:p>
        </p:txBody>
      </p:sp>
      <p:sp>
        <p:nvSpPr>
          <p:cNvPr id="3" name="Content Placeholder 2">
            <a:extLst>
              <a:ext uri="{FF2B5EF4-FFF2-40B4-BE49-F238E27FC236}">
                <a16:creationId xmlns:a16="http://schemas.microsoft.com/office/drawing/2014/main" id="{A0F1FF41-5D9F-45CB-95AA-583E8A2B0B94}"/>
              </a:ext>
            </a:extLst>
          </p:cNvPr>
          <p:cNvSpPr>
            <a:spLocks noGrp="1"/>
          </p:cNvSpPr>
          <p:nvPr>
            <p:ph idx="1"/>
          </p:nvPr>
        </p:nvSpPr>
        <p:spPr>
          <a:xfrm>
            <a:off x="581192" y="1435090"/>
            <a:ext cx="11029615" cy="3634486"/>
          </a:xfrm>
        </p:spPr>
        <p:txBody>
          <a:bodyPr/>
          <a:lstStyle/>
          <a:p>
            <a:pPr marL="305435" indent="-305435"/>
            <a:r>
              <a:rPr lang="en-US" sz="2000" b="1">
                <a:latin typeface="Helvetica"/>
                <a:cs typeface="Helvetica"/>
              </a:rPr>
              <a:t>Additya Dharangaonkar : ERD, DDL ,Stored Procedures</a:t>
            </a:r>
          </a:p>
          <a:p>
            <a:pPr marL="305435" indent="-305435"/>
            <a:r>
              <a:rPr lang="en-US" sz="2000" b="1">
                <a:latin typeface="Helvetica"/>
                <a:cs typeface="Helvetica"/>
              </a:rPr>
              <a:t>Samarth Hadawale : DML, Dashboard(Tableau), Documentation</a:t>
            </a:r>
          </a:p>
          <a:p>
            <a:pPr marL="305435" indent="-305435"/>
            <a:r>
              <a:rPr lang="en-US" sz="2000" b="1">
                <a:latin typeface="Helvetica"/>
                <a:cs typeface="Helvetica"/>
              </a:rPr>
              <a:t>Rohan Kapadnis : Triggers, Computed Columns</a:t>
            </a:r>
          </a:p>
          <a:p>
            <a:pPr marL="305435" indent="-305435"/>
            <a:r>
              <a:rPr lang="en-US" sz="2000" b="1">
                <a:latin typeface="Helvetica"/>
                <a:cs typeface="Helvetica"/>
              </a:rPr>
              <a:t>Priyanka Pal  : Column Data Encryption, DML</a:t>
            </a:r>
          </a:p>
          <a:p>
            <a:pPr marL="305435" indent="-305435"/>
            <a:r>
              <a:rPr lang="en-US" sz="2000" b="1">
                <a:latin typeface="Helvetica"/>
                <a:cs typeface="Helvetica"/>
              </a:rPr>
              <a:t>Parthiv Shah</a:t>
            </a:r>
            <a:r>
              <a:rPr lang="en-US">
                <a:latin typeface="Helvetica"/>
                <a:cs typeface="Helvetica"/>
              </a:rPr>
              <a:t>  : </a:t>
            </a:r>
            <a:r>
              <a:rPr lang="en-US" sz="2000" b="1">
                <a:latin typeface="Helvetica"/>
                <a:cs typeface="Helvetica"/>
              </a:rPr>
              <a:t>Check constraints, VIEWS, DDL</a:t>
            </a:r>
          </a:p>
          <a:p>
            <a:pPr marL="305435" indent="-305435"/>
            <a:endParaRPr lang="en-US" dirty="0">
              <a:latin typeface="Helvetica"/>
              <a:cs typeface="Helvetica"/>
            </a:endParaRPr>
          </a:p>
          <a:p>
            <a:pPr marL="305435" indent="-305435"/>
            <a:endParaRPr lang="en-US" dirty="0">
              <a:latin typeface="Helvetica"/>
              <a:cs typeface="Helvetica"/>
            </a:endParaRPr>
          </a:p>
        </p:txBody>
      </p:sp>
      <p:pic>
        <p:nvPicPr>
          <p:cNvPr id="5" name="Picture 18" descr="A picture containing drawing&#10;&#10;Description generated with very high confidence">
            <a:extLst>
              <a:ext uri="{FF2B5EF4-FFF2-40B4-BE49-F238E27FC236}">
                <a16:creationId xmlns:a16="http://schemas.microsoft.com/office/drawing/2014/main" id="{54BF88ED-1540-4B4C-AD98-5209D1B5705B}"/>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2040273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E736-C3C6-4DF6-8BB5-6D7778DBD4EA}"/>
              </a:ext>
            </a:extLst>
          </p:cNvPr>
          <p:cNvSpPr>
            <a:spLocks noGrp="1"/>
          </p:cNvSpPr>
          <p:nvPr>
            <p:ph type="title"/>
          </p:nvPr>
        </p:nvSpPr>
        <p:spPr>
          <a:xfrm>
            <a:off x="353930" y="1137318"/>
            <a:ext cx="11029615" cy="2147467"/>
          </a:xfrm>
        </p:spPr>
        <p:txBody>
          <a:bodyPr/>
          <a:lstStyle/>
          <a:p>
            <a:pPr algn="ctr"/>
            <a:r>
              <a:rPr lang="en-US" dirty="0"/>
              <a:t> </a:t>
            </a:r>
            <a:r>
              <a:rPr lang="en-US" sz="4400" b="1"/>
              <a:t>THANK YOU</a:t>
            </a:r>
          </a:p>
        </p:txBody>
      </p:sp>
    </p:spTree>
    <p:extLst>
      <p:ext uri="{BB962C8B-B14F-4D97-AF65-F5344CB8AC3E}">
        <p14:creationId xmlns:p14="http://schemas.microsoft.com/office/powerpoint/2010/main" val="2704082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18C6-BAF6-4726-9745-49FB58066248}"/>
              </a:ext>
            </a:extLst>
          </p:cNvPr>
          <p:cNvSpPr>
            <a:spLocks noGrp="1"/>
          </p:cNvSpPr>
          <p:nvPr>
            <p:ph type="title"/>
          </p:nvPr>
        </p:nvSpPr>
        <p:spPr>
          <a:xfrm>
            <a:off x="667456" y="500873"/>
            <a:ext cx="11015239" cy="714268"/>
          </a:xfrm>
        </p:spPr>
        <p:txBody>
          <a:bodyPr>
            <a:normAutofit/>
          </a:bodyPr>
          <a:lstStyle/>
          <a:p>
            <a:r>
              <a:rPr lang="en-US" sz="3600" b="1"/>
              <a:t>Entity RELATIONSHIP DIAGRAM</a:t>
            </a:r>
            <a:endParaRPr lang="en-US" sz="3600" b="1" dirty="0"/>
          </a:p>
        </p:txBody>
      </p:sp>
      <p:pic>
        <p:nvPicPr>
          <p:cNvPr id="9" name="Picture 9" descr="A screenshot of a map&#10;&#10;Description generated with high confidence">
            <a:extLst>
              <a:ext uri="{FF2B5EF4-FFF2-40B4-BE49-F238E27FC236}">
                <a16:creationId xmlns:a16="http://schemas.microsoft.com/office/drawing/2014/main" id="{4FE18EC1-F49A-4DB2-979D-6DCDED4A7638}"/>
              </a:ext>
            </a:extLst>
          </p:cNvPr>
          <p:cNvPicPr>
            <a:picLocks noGrp="1" noChangeAspect="1"/>
          </p:cNvPicPr>
          <p:nvPr>
            <p:ph idx="1"/>
          </p:nvPr>
        </p:nvPicPr>
        <p:blipFill>
          <a:blip r:embed="rId2"/>
          <a:stretch>
            <a:fillRect/>
          </a:stretch>
        </p:blipFill>
        <p:spPr>
          <a:xfrm>
            <a:off x="63343" y="1391959"/>
            <a:ext cx="12050934" cy="5201617"/>
          </a:xfrm>
        </p:spPr>
      </p:pic>
    </p:spTree>
    <p:extLst>
      <p:ext uri="{BB962C8B-B14F-4D97-AF65-F5344CB8AC3E}">
        <p14:creationId xmlns:p14="http://schemas.microsoft.com/office/powerpoint/2010/main" val="136297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200" b="1"/>
              <a:t>DDL &amp; DML(Passenger)</a:t>
            </a:r>
          </a:p>
        </p:txBody>
      </p:sp>
      <p:sp>
        <p:nvSpPr>
          <p:cNvPr id="3" name="Content Placeholder 2">
            <a:extLst>
              <a:ext uri="{FF2B5EF4-FFF2-40B4-BE49-F238E27FC236}">
                <a16:creationId xmlns:a16="http://schemas.microsoft.com/office/drawing/2014/main" id="{D3A0814D-8B51-4660-829F-6B625FB99559}"/>
              </a:ext>
            </a:extLst>
          </p:cNvPr>
          <p:cNvSpPr>
            <a:spLocks noGrp="1"/>
          </p:cNvSpPr>
          <p:nvPr>
            <p:ph idx="1"/>
          </p:nvPr>
        </p:nvSpPr>
        <p:spPr>
          <a:xfrm>
            <a:off x="624324" y="2038939"/>
            <a:ext cx="11015238" cy="3749505"/>
          </a:xfrm>
        </p:spPr>
        <p:txBody>
          <a:bodyPr vert="horz" lIns="91440" tIns="45720" rIns="91440" bIns="45720" rtlCol="0" anchor="ctr">
            <a:noAutofit/>
          </a:bodyPr>
          <a:lstStyle/>
          <a:p>
            <a:pPr marL="305435" indent="-305435"/>
            <a:r>
              <a:rPr lang="en-US" sz="1100">
                <a:ea typeface="+mn-lt"/>
                <a:cs typeface="+mn-lt"/>
              </a:rPr>
              <a:t>CREATE TABLE [dbo].[Passenger](</a:t>
            </a:r>
            <a:br>
              <a:rPr lang="en-US" sz="1100" dirty="0">
                <a:ea typeface="+mn-lt"/>
                <a:cs typeface="+mn-lt"/>
              </a:rPr>
            </a:br>
            <a:r>
              <a:rPr lang="en-US" sz="1100">
                <a:ea typeface="+mn-lt"/>
                <a:cs typeface="+mn-lt"/>
              </a:rPr>
              <a:t> [PassengerID] [int] NOT NULL,</a:t>
            </a:r>
            <a:br>
              <a:rPr lang="en-US" sz="1100" dirty="0">
                <a:ea typeface="+mn-lt"/>
                <a:cs typeface="+mn-lt"/>
              </a:rPr>
            </a:br>
            <a:r>
              <a:rPr lang="en-US" sz="1100">
                <a:ea typeface="+mn-lt"/>
                <a:cs typeface="+mn-lt"/>
              </a:rPr>
              <a:t> [PassengerName] [varchar](25) NOT NULL,</a:t>
            </a:r>
            <a:br>
              <a:rPr lang="en-US" sz="1100" dirty="0">
                <a:ea typeface="+mn-lt"/>
                <a:cs typeface="+mn-lt"/>
              </a:rPr>
            </a:br>
            <a:r>
              <a:rPr lang="en-US" sz="1100">
                <a:ea typeface="+mn-lt"/>
                <a:cs typeface="+mn-lt"/>
              </a:rPr>
              <a:t> [DateofBirth] [date] NOT NULL,</a:t>
            </a:r>
            <a:br>
              <a:rPr lang="en-US" sz="1100" dirty="0">
                <a:ea typeface="+mn-lt"/>
                <a:cs typeface="+mn-lt"/>
              </a:rPr>
            </a:br>
            <a:r>
              <a:rPr lang="en-US" sz="1100">
                <a:ea typeface="+mn-lt"/>
                <a:cs typeface="+mn-lt"/>
              </a:rPr>
              <a:t> [ContactInformation] [int] NOT NULL,</a:t>
            </a:r>
            <a:br>
              <a:rPr lang="en-US" sz="1100" dirty="0">
                <a:ea typeface="+mn-lt"/>
                <a:cs typeface="+mn-lt"/>
              </a:rPr>
            </a:br>
            <a:r>
              <a:rPr lang="en-US" sz="1100">
                <a:ea typeface="+mn-lt"/>
                <a:cs typeface="+mn-lt"/>
              </a:rPr>
              <a:t> [AddressID] [int] NOT NULL,</a:t>
            </a:r>
            <a:br>
              <a:rPr lang="en-US" sz="1100" dirty="0">
                <a:ea typeface="+mn-lt"/>
                <a:cs typeface="+mn-lt"/>
              </a:rPr>
            </a:br>
            <a:r>
              <a:rPr lang="en-US" sz="1100">
                <a:ea typeface="+mn-lt"/>
                <a:cs typeface="+mn-lt"/>
              </a:rPr>
              <a:t> [EmailID] [varchar](225) NOT NULL,</a:t>
            </a:r>
            <a:br>
              <a:rPr lang="en-US" sz="1100" dirty="0">
                <a:ea typeface="+mn-lt"/>
                <a:cs typeface="+mn-lt"/>
              </a:rPr>
            </a:br>
            <a:r>
              <a:rPr lang="en-US" sz="1100">
                <a:ea typeface="+mn-lt"/>
                <a:cs typeface="+mn-lt"/>
              </a:rPr>
              <a:t> [CurrentAge] AS (datediff(year,[DateofBirth],getdate())),</a:t>
            </a:r>
            <a:br>
              <a:rPr lang="en-US" sz="1100" dirty="0">
                <a:ea typeface="+mn-lt"/>
                <a:cs typeface="+mn-lt"/>
              </a:rPr>
            </a:br>
            <a:r>
              <a:rPr lang="en-US" sz="1100">
                <a:ea typeface="+mn-lt"/>
                <a:cs typeface="+mn-lt"/>
              </a:rPr>
              <a:t> CONSTRAINT [Passenger_PK] PRIMARY KEY CLUSTERED</a:t>
            </a:r>
            <a:br>
              <a:rPr lang="en-US" sz="1100" dirty="0">
                <a:ea typeface="+mn-lt"/>
                <a:cs typeface="+mn-lt"/>
              </a:rPr>
            </a:br>
            <a:r>
              <a:rPr lang="en-US" sz="1100">
                <a:ea typeface="+mn-lt"/>
                <a:cs typeface="+mn-lt"/>
              </a:rPr>
              <a:t>(</a:t>
            </a:r>
            <a:br>
              <a:rPr lang="en-US" sz="1100" dirty="0">
                <a:ea typeface="+mn-lt"/>
                <a:cs typeface="+mn-lt"/>
              </a:rPr>
            </a:br>
            <a:r>
              <a:rPr lang="en-US" sz="1100">
                <a:ea typeface="+mn-lt"/>
                <a:cs typeface="+mn-lt"/>
              </a:rPr>
              <a:t> [PassengerID] ASC</a:t>
            </a:r>
            <a:br>
              <a:rPr lang="en-US" sz="1100" dirty="0">
                <a:ea typeface="+mn-lt"/>
                <a:cs typeface="+mn-lt"/>
              </a:rPr>
            </a:br>
            <a:r>
              <a:rPr lang="en-US" sz="1100">
                <a:ea typeface="+mn-lt"/>
                <a:cs typeface="+mn-lt"/>
              </a:rPr>
              <a:t>)WITH (PAD_INDEX = OFF, STATISTICS_NORECOMPUTE = OFF, IGNORE_DUP_KEY = OFF, ALLOW_ROW_LOCKS = ON, ALLOW_PAGE_LOCKS = ON) ON [PRIMARY]</a:t>
            </a:r>
            <a:br>
              <a:rPr lang="en-US" sz="1100" dirty="0">
                <a:ea typeface="+mn-lt"/>
                <a:cs typeface="+mn-lt"/>
              </a:rPr>
            </a:br>
            <a:r>
              <a:rPr lang="en-US" sz="1100">
                <a:ea typeface="+mn-lt"/>
                <a:cs typeface="+mn-lt"/>
              </a:rPr>
              <a:t>) ON [PRIMARY]</a:t>
            </a:r>
            <a:endParaRPr lang="en-US" sz="1100"/>
          </a:p>
          <a:p>
            <a:pPr marL="0" indent="0">
              <a:buNone/>
            </a:pPr>
            <a:endParaRPr lang="en-US" sz="1100" dirty="0"/>
          </a:p>
          <a:p>
            <a:pPr marL="305435" indent="-305435"/>
            <a:r>
              <a:rPr lang="en-US" sz="1100">
                <a:ea typeface="+mn-lt"/>
                <a:cs typeface="+mn-lt"/>
              </a:rPr>
              <a:t>INSERT INTO Passenger values(1,'Priyanka','10-12-1996',485962586,1,</a:t>
            </a:r>
            <a:r>
              <a:rPr lang="en-US" sz="1100" dirty="0">
                <a:ea typeface="+mn-lt"/>
                <a:cs typeface="+mn-lt"/>
                <a:hlinkClick r:id="rId2"/>
              </a:rPr>
              <a:t>'priyanka@gmail.com</a:t>
            </a:r>
            <a:r>
              <a:rPr lang="en-US" sz="1100">
                <a:ea typeface="+mn-lt"/>
                <a:cs typeface="+mn-lt"/>
              </a:rPr>
              <a:t>')</a:t>
            </a:r>
            <a:br>
              <a:rPr lang="en-US" sz="1100" dirty="0">
                <a:ea typeface="+mn-lt"/>
                <a:cs typeface="+mn-lt"/>
              </a:rPr>
            </a:br>
            <a:r>
              <a:rPr lang="en-US" sz="1100">
                <a:ea typeface="+mn-lt"/>
                <a:cs typeface="+mn-lt"/>
              </a:rPr>
              <a:t>INSERT INTO Passenger values(2,'Parthiv Shah','05-11-1997',125896354,2,</a:t>
            </a:r>
            <a:r>
              <a:rPr lang="en-US" sz="1100" dirty="0">
                <a:ea typeface="+mn-lt"/>
                <a:cs typeface="+mn-lt"/>
                <a:hlinkClick r:id="rId3"/>
              </a:rPr>
              <a:t>'parthiv.shah@gmail.com</a:t>
            </a:r>
            <a:r>
              <a:rPr lang="en-US" sz="1100">
                <a:ea typeface="+mn-lt"/>
                <a:cs typeface="+mn-lt"/>
              </a:rPr>
              <a:t>')</a:t>
            </a:r>
            <a:endParaRPr lang="en-US"/>
          </a:p>
          <a:p>
            <a:pPr marL="0" indent="0">
              <a:buNone/>
            </a:pPr>
            <a:endParaRPr lang="en-US" sz="1100" dirty="0"/>
          </a:p>
          <a:p>
            <a:pPr marL="0" indent="0">
              <a:buNone/>
            </a:pPr>
            <a:endParaRPr lang="en-US" sz="1000" dirty="0"/>
          </a:p>
          <a:p>
            <a:pPr marL="0" indent="0">
              <a:buNone/>
            </a:pPr>
            <a:endParaRPr lang="en-US" sz="1000" dirty="0"/>
          </a:p>
          <a:p>
            <a:pPr marL="0" indent="0">
              <a:buNone/>
            </a:pPr>
            <a:endParaRPr lang="en-US" sz="800" dirty="0"/>
          </a:p>
          <a:p>
            <a:pPr marL="0" indent="0">
              <a:buNone/>
            </a:pPr>
            <a:endParaRPr lang="en-US" b="1" dirty="0"/>
          </a:p>
        </p:txBody>
      </p:sp>
    </p:spTree>
    <p:extLst>
      <p:ext uri="{BB962C8B-B14F-4D97-AF65-F5344CB8AC3E}">
        <p14:creationId xmlns:p14="http://schemas.microsoft.com/office/powerpoint/2010/main" val="384077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99DF-6666-4545-B221-6CAE3829726E}"/>
              </a:ext>
            </a:extLst>
          </p:cNvPr>
          <p:cNvSpPr>
            <a:spLocks noGrp="1"/>
          </p:cNvSpPr>
          <p:nvPr>
            <p:ph type="title"/>
          </p:nvPr>
        </p:nvSpPr>
        <p:spPr>
          <a:xfrm>
            <a:off x="581192" y="702156"/>
            <a:ext cx="11029616" cy="714268"/>
          </a:xfrm>
        </p:spPr>
        <p:txBody>
          <a:bodyPr>
            <a:normAutofit/>
          </a:bodyPr>
          <a:lstStyle/>
          <a:p>
            <a:r>
              <a:rPr lang="en-US" sz="3200" b="1">
                <a:ea typeface="+mj-lt"/>
                <a:cs typeface="+mj-lt"/>
              </a:rPr>
              <a:t>DDL &amp; DML(Passenger ADDRESS)</a:t>
            </a:r>
            <a:endParaRPr lang="en-US" sz="3200"/>
          </a:p>
        </p:txBody>
      </p:sp>
      <p:sp>
        <p:nvSpPr>
          <p:cNvPr id="3" name="Content Placeholder 2">
            <a:extLst>
              <a:ext uri="{FF2B5EF4-FFF2-40B4-BE49-F238E27FC236}">
                <a16:creationId xmlns:a16="http://schemas.microsoft.com/office/drawing/2014/main" id="{2B59CD83-211E-479F-A287-0FF2DA86144C}"/>
              </a:ext>
            </a:extLst>
          </p:cNvPr>
          <p:cNvSpPr>
            <a:spLocks noGrp="1"/>
          </p:cNvSpPr>
          <p:nvPr>
            <p:ph idx="1"/>
          </p:nvPr>
        </p:nvSpPr>
        <p:spPr>
          <a:xfrm>
            <a:off x="624324" y="1607619"/>
            <a:ext cx="11029615" cy="3634486"/>
          </a:xfrm>
        </p:spPr>
        <p:txBody>
          <a:bodyPr/>
          <a:lstStyle/>
          <a:p>
            <a:pPr marL="305435" indent="-305435"/>
            <a:r>
              <a:rPr lang="en-US" sz="1100">
                <a:ea typeface="+mn-lt"/>
                <a:cs typeface="+mn-lt"/>
              </a:rPr>
              <a:t>CREATE TABLE [dbo].[PassengerAddress](</a:t>
            </a:r>
            <a:br>
              <a:rPr lang="en-US" sz="1100" dirty="0">
                <a:ea typeface="+mn-lt"/>
                <a:cs typeface="+mn-lt"/>
              </a:rPr>
            </a:br>
            <a:r>
              <a:rPr lang="en-US" sz="1100">
                <a:ea typeface="+mn-lt"/>
                <a:cs typeface="+mn-lt"/>
              </a:rPr>
              <a:t> [AddressID] [int] NOT NULL,</a:t>
            </a:r>
            <a:br>
              <a:rPr lang="en-US" sz="1100" dirty="0">
                <a:ea typeface="+mn-lt"/>
                <a:cs typeface="+mn-lt"/>
              </a:rPr>
            </a:br>
            <a:r>
              <a:rPr lang="en-US" sz="1100">
                <a:ea typeface="+mn-lt"/>
                <a:cs typeface="+mn-lt"/>
              </a:rPr>
              <a:t> [Address] [varchar](255) NOT NULL,</a:t>
            </a:r>
            <a:br>
              <a:rPr lang="en-US" sz="1100" dirty="0">
                <a:ea typeface="+mn-lt"/>
                <a:cs typeface="+mn-lt"/>
              </a:rPr>
            </a:br>
            <a:r>
              <a:rPr lang="en-US" sz="1100">
                <a:ea typeface="+mn-lt"/>
                <a:cs typeface="+mn-lt"/>
              </a:rPr>
              <a:t> [State] [varchar](5) NOT NULL,</a:t>
            </a:r>
            <a:br>
              <a:rPr lang="en-US" sz="1100" dirty="0">
                <a:ea typeface="+mn-lt"/>
                <a:cs typeface="+mn-lt"/>
              </a:rPr>
            </a:br>
            <a:r>
              <a:rPr lang="en-US" sz="1100">
                <a:ea typeface="+mn-lt"/>
                <a:cs typeface="+mn-lt"/>
              </a:rPr>
              <a:t> [Country] [varchar](25) NOT NULL,</a:t>
            </a:r>
            <a:br>
              <a:rPr lang="en-US" sz="1100" dirty="0">
                <a:ea typeface="+mn-lt"/>
                <a:cs typeface="+mn-lt"/>
              </a:rPr>
            </a:br>
            <a:r>
              <a:rPr lang="en-US" sz="1100">
                <a:ea typeface="+mn-lt"/>
                <a:cs typeface="+mn-lt"/>
              </a:rPr>
              <a:t> [ZipCode] [int] NOT NULL,</a:t>
            </a:r>
            <a:br>
              <a:rPr lang="en-US" sz="1100" dirty="0">
                <a:ea typeface="+mn-lt"/>
                <a:cs typeface="+mn-lt"/>
              </a:rPr>
            </a:br>
            <a:r>
              <a:rPr lang="en-US" sz="1100">
                <a:ea typeface="+mn-lt"/>
                <a:cs typeface="+mn-lt"/>
              </a:rPr>
              <a:t> CONSTRAINT [PassengerAddress_PK] PRIMARY KEY CLUSTERED</a:t>
            </a:r>
            <a:br>
              <a:rPr lang="en-US" sz="1100" dirty="0">
                <a:ea typeface="+mn-lt"/>
                <a:cs typeface="+mn-lt"/>
              </a:rPr>
            </a:br>
            <a:r>
              <a:rPr lang="en-US" sz="1100">
                <a:ea typeface="+mn-lt"/>
                <a:cs typeface="+mn-lt"/>
              </a:rPr>
              <a:t>(</a:t>
            </a:r>
            <a:br>
              <a:rPr lang="en-US" sz="1100" dirty="0">
                <a:ea typeface="+mn-lt"/>
                <a:cs typeface="+mn-lt"/>
              </a:rPr>
            </a:br>
            <a:r>
              <a:rPr lang="en-US" sz="1100">
                <a:ea typeface="+mn-lt"/>
                <a:cs typeface="+mn-lt"/>
              </a:rPr>
              <a:t> [AddressID] ASC</a:t>
            </a:r>
            <a:br>
              <a:rPr lang="en-US" sz="1100" dirty="0">
                <a:ea typeface="+mn-lt"/>
                <a:cs typeface="+mn-lt"/>
              </a:rPr>
            </a:br>
            <a:r>
              <a:rPr lang="en-US" sz="1100">
                <a:ea typeface="+mn-lt"/>
                <a:cs typeface="+mn-lt"/>
              </a:rPr>
              <a:t>)WITH (PAD_INDEX = OFF, STATISTICS_NORECOMPUTE = OFF, IGNORE_DUP_KEY = OFF, ALLOW_ROW_LOCKS = ON, ALLOW_PAGE_LOCKS = ON) ON [PRIMARY]</a:t>
            </a:r>
            <a:br>
              <a:rPr lang="en-US" sz="1100" dirty="0">
                <a:ea typeface="+mn-lt"/>
                <a:cs typeface="+mn-lt"/>
              </a:rPr>
            </a:br>
            <a:r>
              <a:rPr lang="en-US" sz="1100">
                <a:ea typeface="+mn-lt"/>
                <a:cs typeface="+mn-lt"/>
              </a:rPr>
              <a:t>) ON [PRIMARY]</a:t>
            </a:r>
          </a:p>
          <a:p>
            <a:pPr marL="305435" indent="-305435"/>
            <a:endParaRPr lang="en-US" sz="1100" dirty="0"/>
          </a:p>
          <a:p>
            <a:pPr marL="305435" indent="-305435"/>
            <a:r>
              <a:rPr lang="en-US" sz="1100">
                <a:ea typeface="+mn-lt"/>
                <a:cs typeface="+mn-lt"/>
              </a:rPr>
              <a:t>insert into PassengerAddress values (1,'1175 boly','MA','USA',421563)</a:t>
            </a:r>
            <a:br>
              <a:rPr lang="en-US" sz="1100" dirty="0">
                <a:ea typeface="+mn-lt"/>
                <a:cs typeface="+mn-lt"/>
              </a:rPr>
            </a:br>
            <a:r>
              <a:rPr lang="en-US" sz="1100">
                <a:ea typeface="+mn-lt"/>
                <a:cs typeface="+mn-lt"/>
              </a:rPr>
              <a:t>insert into PassengerAddress values (2,'1572 Tremont St','MA','USA',02110)</a:t>
            </a:r>
            <a:endParaRPr lang="en-US" sz="1100" dirty="0"/>
          </a:p>
        </p:txBody>
      </p:sp>
    </p:spTree>
    <p:extLst>
      <p:ext uri="{BB962C8B-B14F-4D97-AF65-F5344CB8AC3E}">
        <p14:creationId xmlns:p14="http://schemas.microsoft.com/office/powerpoint/2010/main" val="709494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5530-E69B-432C-AF58-75DE7A4417B8}"/>
              </a:ext>
            </a:extLst>
          </p:cNvPr>
          <p:cNvSpPr>
            <a:spLocks noGrp="1"/>
          </p:cNvSpPr>
          <p:nvPr>
            <p:ph type="title"/>
          </p:nvPr>
        </p:nvSpPr>
        <p:spPr>
          <a:xfrm>
            <a:off x="581192" y="702156"/>
            <a:ext cx="11029616" cy="642381"/>
          </a:xfrm>
        </p:spPr>
        <p:txBody>
          <a:bodyPr>
            <a:normAutofit/>
          </a:bodyPr>
          <a:lstStyle/>
          <a:p>
            <a:r>
              <a:rPr lang="en-US" sz="3200" b="1">
                <a:ea typeface="+mj-lt"/>
                <a:cs typeface="+mj-lt"/>
              </a:rPr>
              <a:t>DDL &amp; DML(DRIVER)</a:t>
            </a:r>
            <a:endParaRPr lang="en-US" sz="3200"/>
          </a:p>
        </p:txBody>
      </p:sp>
      <p:sp>
        <p:nvSpPr>
          <p:cNvPr id="3" name="Content Placeholder 2">
            <a:extLst>
              <a:ext uri="{FF2B5EF4-FFF2-40B4-BE49-F238E27FC236}">
                <a16:creationId xmlns:a16="http://schemas.microsoft.com/office/drawing/2014/main" id="{59FCE99C-565A-4AAC-BDD5-02CC9E09EF83}"/>
              </a:ext>
            </a:extLst>
          </p:cNvPr>
          <p:cNvSpPr>
            <a:spLocks noGrp="1"/>
          </p:cNvSpPr>
          <p:nvPr>
            <p:ph idx="1"/>
          </p:nvPr>
        </p:nvSpPr>
        <p:spPr>
          <a:xfrm>
            <a:off x="581192" y="1406336"/>
            <a:ext cx="11029615" cy="3634486"/>
          </a:xfrm>
        </p:spPr>
        <p:txBody>
          <a:bodyPr/>
          <a:lstStyle/>
          <a:p>
            <a:pPr marL="305435" indent="-305435"/>
            <a:r>
              <a:rPr lang="en-US" sz="1100">
                <a:ea typeface="+mn-lt"/>
                <a:cs typeface="+mn-lt"/>
              </a:rPr>
              <a:t>CREATE TABLE [dbo].[Driver](</a:t>
            </a:r>
            <a:br>
              <a:rPr lang="en-US" sz="1100" dirty="0">
                <a:ea typeface="+mn-lt"/>
                <a:cs typeface="+mn-lt"/>
              </a:rPr>
            </a:br>
            <a:r>
              <a:rPr lang="en-US" sz="1100">
                <a:ea typeface="+mn-lt"/>
                <a:cs typeface="+mn-lt"/>
              </a:rPr>
              <a:t> [DriverID] [int] NOT NULL,</a:t>
            </a:r>
            <a:br>
              <a:rPr lang="en-US" sz="1100" dirty="0">
                <a:ea typeface="+mn-lt"/>
                <a:cs typeface="+mn-lt"/>
              </a:rPr>
            </a:br>
            <a:r>
              <a:rPr lang="en-US" sz="1100">
                <a:ea typeface="+mn-lt"/>
                <a:cs typeface="+mn-lt"/>
              </a:rPr>
              <a:t> [DriverName] [varchar](100) NOT NULL,</a:t>
            </a:r>
            <a:br>
              <a:rPr lang="en-US" sz="1100" dirty="0">
                <a:ea typeface="+mn-lt"/>
                <a:cs typeface="+mn-lt"/>
              </a:rPr>
            </a:br>
            <a:r>
              <a:rPr lang="en-US" sz="1100">
                <a:ea typeface="+mn-lt"/>
                <a:cs typeface="+mn-lt"/>
              </a:rPr>
              <a:t> [DateofBirth] [date] NOT NULL,</a:t>
            </a:r>
            <a:br>
              <a:rPr lang="en-US" sz="1100" dirty="0">
                <a:ea typeface="+mn-lt"/>
                <a:cs typeface="+mn-lt"/>
              </a:rPr>
            </a:br>
            <a:r>
              <a:rPr lang="en-US" sz="1100">
                <a:ea typeface="+mn-lt"/>
                <a:cs typeface="+mn-lt"/>
              </a:rPr>
              <a:t> [Contact Information] [int] NOT NULL,</a:t>
            </a:r>
            <a:br>
              <a:rPr lang="en-US" sz="1100" dirty="0">
                <a:ea typeface="+mn-lt"/>
                <a:cs typeface="+mn-lt"/>
              </a:rPr>
            </a:br>
            <a:r>
              <a:rPr lang="en-US" sz="1100">
                <a:ea typeface="+mn-lt"/>
                <a:cs typeface="+mn-lt"/>
              </a:rPr>
              <a:t> [Address] [varchar](255) NOT NULL,</a:t>
            </a:r>
            <a:br>
              <a:rPr lang="en-US" sz="1100" dirty="0">
                <a:ea typeface="+mn-lt"/>
                <a:cs typeface="+mn-lt"/>
              </a:rPr>
            </a:br>
            <a:r>
              <a:rPr lang="en-US" sz="1100">
                <a:ea typeface="+mn-lt"/>
                <a:cs typeface="+mn-lt"/>
              </a:rPr>
              <a:t> CONSTRAINT [Driver_PK] PRIMARY KEY CLUSTERED</a:t>
            </a:r>
            <a:br>
              <a:rPr lang="en-US" sz="1100" dirty="0">
                <a:ea typeface="+mn-lt"/>
                <a:cs typeface="+mn-lt"/>
              </a:rPr>
            </a:br>
            <a:r>
              <a:rPr lang="en-US" sz="1100">
                <a:ea typeface="+mn-lt"/>
                <a:cs typeface="+mn-lt"/>
              </a:rPr>
              <a:t>(</a:t>
            </a:r>
            <a:br>
              <a:rPr lang="en-US" sz="1100" dirty="0">
                <a:ea typeface="+mn-lt"/>
                <a:cs typeface="+mn-lt"/>
              </a:rPr>
            </a:br>
            <a:r>
              <a:rPr lang="en-US" sz="1100">
                <a:ea typeface="+mn-lt"/>
                <a:cs typeface="+mn-lt"/>
              </a:rPr>
              <a:t> [DriverID] ASC</a:t>
            </a:r>
            <a:br>
              <a:rPr lang="en-US" sz="1100" dirty="0">
                <a:ea typeface="+mn-lt"/>
                <a:cs typeface="+mn-lt"/>
              </a:rPr>
            </a:br>
            <a:r>
              <a:rPr lang="en-US" sz="1100">
                <a:ea typeface="+mn-lt"/>
                <a:cs typeface="+mn-lt"/>
              </a:rPr>
              <a:t>)WITH (PAD_INDEX = OFF, STATISTICS_NORECOMPUTE = OFF, IGNORE_DUP_KEY = OFF, ALLOW_ROW_LOCKS = ON, ALLOW_PAGE_LOCKS = ON) ON [PRIMARY]</a:t>
            </a:r>
            <a:br>
              <a:rPr lang="en-US" sz="1100" dirty="0">
                <a:ea typeface="+mn-lt"/>
                <a:cs typeface="+mn-lt"/>
              </a:rPr>
            </a:br>
            <a:r>
              <a:rPr lang="en-US" sz="1100">
                <a:ea typeface="+mn-lt"/>
                <a:cs typeface="+mn-lt"/>
              </a:rPr>
              <a:t>) ON [PRIMARY]</a:t>
            </a:r>
          </a:p>
          <a:p>
            <a:pPr marL="305435" indent="-305435"/>
            <a:r>
              <a:rPr lang="en-US" sz="1100">
                <a:ea typeface="+mn-lt"/>
                <a:cs typeface="+mn-lt"/>
              </a:rPr>
              <a:t>INSERT INTO Driver Values(1,'Jamie Vardy','06-11-1980',25612589,'45 Tremont St')</a:t>
            </a:r>
            <a:br>
              <a:rPr lang="en-US" sz="1100" dirty="0">
                <a:ea typeface="+mn-lt"/>
                <a:cs typeface="+mn-lt"/>
              </a:rPr>
            </a:br>
            <a:r>
              <a:rPr lang="en-US" sz="1100">
                <a:ea typeface="+mn-lt"/>
                <a:cs typeface="+mn-lt"/>
              </a:rPr>
              <a:t>INSERT INTO Driver VALUES(2,'James Maddison','09-01-1990',7891030,'101 Hemenway')</a:t>
            </a:r>
            <a:endParaRPr lang="en-US" sz="1100" dirty="0"/>
          </a:p>
        </p:txBody>
      </p:sp>
    </p:spTree>
    <p:extLst>
      <p:ext uri="{BB962C8B-B14F-4D97-AF65-F5344CB8AC3E}">
        <p14:creationId xmlns:p14="http://schemas.microsoft.com/office/powerpoint/2010/main" val="23976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6107-9D77-4C4C-A488-0C468C90466A}"/>
              </a:ext>
            </a:extLst>
          </p:cNvPr>
          <p:cNvSpPr>
            <a:spLocks noGrp="1"/>
          </p:cNvSpPr>
          <p:nvPr>
            <p:ph type="title"/>
          </p:nvPr>
        </p:nvSpPr>
        <p:spPr>
          <a:xfrm>
            <a:off x="581192" y="702156"/>
            <a:ext cx="11029616" cy="584871"/>
          </a:xfrm>
        </p:spPr>
        <p:txBody>
          <a:bodyPr>
            <a:normAutofit/>
          </a:bodyPr>
          <a:lstStyle/>
          <a:p>
            <a:r>
              <a:rPr lang="en-US" sz="3200" b="1">
                <a:ea typeface="+mj-lt"/>
                <a:cs typeface="+mj-lt"/>
              </a:rPr>
              <a:t>DDL &amp; DML(ROUTE)</a:t>
            </a:r>
            <a:endParaRPr lang="en-US" sz="3200"/>
          </a:p>
        </p:txBody>
      </p:sp>
      <p:sp>
        <p:nvSpPr>
          <p:cNvPr id="3" name="Content Placeholder 2">
            <a:extLst>
              <a:ext uri="{FF2B5EF4-FFF2-40B4-BE49-F238E27FC236}">
                <a16:creationId xmlns:a16="http://schemas.microsoft.com/office/drawing/2014/main" id="{48E49182-7E55-4107-AB88-0ABF84015E41}"/>
              </a:ext>
            </a:extLst>
          </p:cNvPr>
          <p:cNvSpPr>
            <a:spLocks noGrp="1"/>
          </p:cNvSpPr>
          <p:nvPr>
            <p:ph idx="1"/>
          </p:nvPr>
        </p:nvSpPr>
        <p:spPr>
          <a:xfrm>
            <a:off x="581192" y="1995807"/>
            <a:ext cx="11029615" cy="3634486"/>
          </a:xfrm>
        </p:spPr>
        <p:txBody>
          <a:bodyPr>
            <a:normAutofit fontScale="92500" lnSpcReduction="10000"/>
          </a:bodyPr>
          <a:lstStyle/>
          <a:p>
            <a:pPr marL="305435" indent="-305435"/>
            <a:r>
              <a:rPr lang="en-US">
                <a:ea typeface="+mn-lt"/>
                <a:cs typeface="+mn-lt"/>
              </a:rPr>
              <a:t>CREATE TABLE [dbo].[Route](</a:t>
            </a:r>
            <a:br>
              <a:rPr lang="en-US" dirty="0">
                <a:ea typeface="+mn-lt"/>
                <a:cs typeface="+mn-lt"/>
              </a:rPr>
            </a:br>
            <a:r>
              <a:rPr lang="en-US">
                <a:ea typeface="+mn-lt"/>
                <a:cs typeface="+mn-lt"/>
              </a:rPr>
              <a:t> [RouteID] [char](5) NOT NULL,</a:t>
            </a:r>
            <a:br>
              <a:rPr lang="en-US" dirty="0">
                <a:ea typeface="+mn-lt"/>
                <a:cs typeface="+mn-lt"/>
              </a:rPr>
            </a:br>
            <a:r>
              <a:rPr lang="en-US">
                <a:ea typeface="+mn-lt"/>
                <a:cs typeface="+mn-lt"/>
              </a:rPr>
              <a:t> [StartPoint] [varchar](25) NOT NULL,</a:t>
            </a:r>
            <a:br>
              <a:rPr lang="en-US" dirty="0">
                <a:ea typeface="+mn-lt"/>
                <a:cs typeface="+mn-lt"/>
              </a:rPr>
            </a:br>
            <a:r>
              <a:rPr lang="en-US">
                <a:ea typeface="+mn-lt"/>
                <a:cs typeface="+mn-lt"/>
              </a:rPr>
              <a:t> [EndPoint] [varchar](25) NOT NULL,</a:t>
            </a:r>
            <a:br>
              <a:rPr lang="en-US" dirty="0">
                <a:ea typeface="+mn-lt"/>
                <a:cs typeface="+mn-lt"/>
              </a:rPr>
            </a:br>
            <a:r>
              <a:rPr lang="en-US">
                <a:ea typeface="+mn-lt"/>
                <a:cs typeface="+mn-lt"/>
              </a:rPr>
              <a:t> CONSTRAINT [Route_PK] PRIMARY KEY CLUSTERED</a:t>
            </a:r>
            <a:br>
              <a:rPr lang="en-US" dirty="0">
                <a:ea typeface="+mn-lt"/>
                <a:cs typeface="+mn-lt"/>
              </a:rPr>
            </a:br>
            <a:r>
              <a:rPr lang="en-US">
                <a:ea typeface="+mn-lt"/>
                <a:cs typeface="+mn-lt"/>
              </a:rPr>
              <a:t>(</a:t>
            </a:r>
            <a:br>
              <a:rPr lang="en-US" dirty="0">
                <a:ea typeface="+mn-lt"/>
                <a:cs typeface="+mn-lt"/>
              </a:rPr>
            </a:br>
            <a:r>
              <a:rPr lang="en-US">
                <a:ea typeface="+mn-lt"/>
                <a:cs typeface="+mn-lt"/>
              </a:rPr>
              <a:t> [RouteID] ASC</a:t>
            </a:r>
            <a:br>
              <a:rPr lang="en-US" dirty="0">
                <a:ea typeface="+mn-lt"/>
                <a:cs typeface="+mn-lt"/>
              </a:rPr>
            </a:br>
            <a:r>
              <a:rPr lang="en-US">
                <a:ea typeface="+mn-lt"/>
                <a:cs typeface="+mn-lt"/>
              </a:rPr>
              <a:t>)WITH (PAD_INDEX = OFF, STATISTICS_NORECOMPUTE = OFF, IGNORE_DUP_KEY = OFF, ALLOW_ROW_LOCKS = ON, ALLOW_PAGE_LOCKS = ON) ON [PRIMARY]</a:t>
            </a:r>
            <a:br>
              <a:rPr lang="en-US" dirty="0">
                <a:ea typeface="+mn-lt"/>
                <a:cs typeface="+mn-lt"/>
              </a:rPr>
            </a:br>
            <a:r>
              <a:rPr lang="en-US">
                <a:ea typeface="+mn-lt"/>
                <a:cs typeface="+mn-lt"/>
              </a:rPr>
              <a:t>) ON [PRIMARY]</a:t>
            </a:r>
          </a:p>
          <a:p>
            <a:pPr marL="305435" indent="-305435"/>
            <a:r>
              <a:rPr lang="en-US">
                <a:ea typeface="+mn-lt"/>
                <a:cs typeface="+mn-lt"/>
              </a:rPr>
              <a:t>INSERT INTO Route(RouteID,StartPoint,EndPoint) VALUES ('GB1','Boston College','Lechmere');</a:t>
            </a:r>
            <a:br>
              <a:rPr lang="en-US" dirty="0">
                <a:ea typeface="+mn-lt"/>
                <a:cs typeface="+mn-lt"/>
              </a:rPr>
            </a:br>
            <a:r>
              <a:rPr lang="en-US">
                <a:ea typeface="+mn-lt"/>
                <a:cs typeface="+mn-lt"/>
              </a:rPr>
              <a:t>INSERT INTO Route(RouteID,StartPoint,EndPoint) VALUES ('GB2','Lechmere','Boston College');</a:t>
            </a:r>
          </a:p>
          <a:p>
            <a:pPr marL="305435" indent="-305435"/>
            <a:r>
              <a:rPr lang="en-US">
                <a:ea typeface="+mn-lt"/>
                <a:cs typeface="+mn-lt"/>
              </a:rPr>
              <a:t>INSERT INTO Route(RouteID,StartPoint,EndPoint) VALUES ('O1','Oak Grove','Forest Hills');</a:t>
            </a:r>
            <a:endParaRPr lang="en-US"/>
          </a:p>
          <a:p>
            <a:pPr marL="305435" indent="-305435"/>
            <a:endParaRPr lang="en-US" dirty="0"/>
          </a:p>
          <a:p>
            <a:pPr marL="305435" indent="-305435"/>
            <a:endParaRPr lang="en-US" dirty="0"/>
          </a:p>
        </p:txBody>
      </p:sp>
    </p:spTree>
    <p:extLst>
      <p:ext uri="{BB962C8B-B14F-4D97-AF65-F5344CB8AC3E}">
        <p14:creationId xmlns:p14="http://schemas.microsoft.com/office/powerpoint/2010/main" val="396865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1751-DBCE-4684-9836-B9721E225B48}"/>
              </a:ext>
            </a:extLst>
          </p:cNvPr>
          <p:cNvSpPr>
            <a:spLocks noGrp="1"/>
          </p:cNvSpPr>
          <p:nvPr>
            <p:ph type="title"/>
          </p:nvPr>
        </p:nvSpPr>
        <p:spPr>
          <a:xfrm>
            <a:off x="581192" y="702156"/>
            <a:ext cx="11029616" cy="642381"/>
          </a:xfrm>
        </p:spPr>
        <p:txBody>
          <a:bodyPr>
            <a:normAutofit/>
          </a:bodyPr>
          <a:lstStyle/>
          <a:p>
            <a:r>
              <a:rPr lang="en-US" sz="3200" b="1">
                <a:ea typeface="+mj-lt"/>
                <a:cs typeface="+mj-lt"/>
              </a:rPr>
              <a:t>DDL &amp; DML(STATION)</a:t>
            </a:r>
            <a:endParaRPr lang="en-US" sz="3200"/>
          </a:p>
        </p:txBody>
      </p:sp>
      <p:sp>
        <p:nvSpPr>
          <p:cNvPr id="3" name="Content Placeholder 2">
            <a:extLst>
              <a:ext uri="{FF2B5EF4-FFF2-40B4-BE49-F238E27FC236}">
                <a16:creationId xmlns:a16="http://schemas.microsoft.com/office/drawing/2014/main" id="{E5E43477-A0A9-4299-8D4E-B358AD6179B4}"/>
              </a:ext>
            </a:extLst>
          </p:cNvPr>
          <p:cNvSpPr>
            <a:spLocks noGrp="1"/>
          </p:cNvSpPr>
          <p:nvPr>
            <p:ph idx="1"/>
          </p:nvPr>
        </p:nvSpPr>
        <p:spPr>
          <a:xfrm>
            <a:off x="581192" y="1823279"/>
            <a:ext cx="11029615" cy="3634486"/>
          </a:xfrm>
        </p:spPr>
        <p:txBody>
          <a:bodyPr>
            <a:normAutofit lnSpcReduction="10000"/>
          </a:bodyPr>
          <a:lstStyle/>
          <a:p>
            <a:pPr marL="305435" indent="-305435"/>
            <a:r>
              <a:rPr lang="en-US" sz="1100">
                <a:ea typeface="+mn-lt"/>
                <a:cs typeface="+mn-lt"/>
              </a:rPr>
              <a:t>CREATE TABLE [dbo].[Station](</a:t>
            </a:r>
            <a:br>
              <a:rPr lang="en-US" sz="1100" dirty="0">
                <a:ea typeface="+mn-lt"/>
                <a:cs typeface="+mn-lt"/>
              </a:rPr>
            </a:br>
            <a:r>
              <a:rPr lang="en-US" sz="1100">
                <a:ea typeface="+mn-lt"/>
                <a:cs typeface="+mn-lt"/>
              </a:rPr>
              <a:t> [StationStopID] [int] NOT NULL,</a:t>
            </a:r>
            <a:br>
              <a:rPr lang="en-US" sz="1100" dirty="0">
                <a:ea typeface="+mn-lt"/>
                <a:cs typeface="+mn-lt"/>
              </a:rPr>
            </a:br>
            <a:r>
              <a:rPr lang="en-US" sz="1100">
                <a:ea typeface="+mn-lt"/>
                <a:cs typeface="+mn-lt"/>
              </a:rPr>
              <a:t> [Longitude] [decimal](10, 8) NOT NULL,</a:t>
            </a:r>
            <a:br>
              <a:rPr lang="en-US" sz="1100" dirty="0">
                <a:ea typeface="+mn-lt"/>
                <a:cs typeface="+mn-lt"/>
              </a:rPr>
            </a:br>
            <a:r>
              <a:rPr lang="en-US" sz="1100">
                <a:ea typeface="+mn-lt"/>
                <a:cs typeface="+mn-lt"/>
              </a:rPr>
              <a:t> [Latitude] [decimal](10, 8) NOT NULL,</a:t>
            </a:r>
            <a:br>
              <a:rPr lang="en-US" sz="1100" dirty="0">
                <a:ea typeface="+mn-lt"/>
                <a:cs typeface="+mn-lt"/>
              </a:rPr>
            </a:br>
            <a:r>
              <a:rPr lang="en-US" sz="1100">
                <a:ea typeface="+mn-lt"/>
                <a:cs typeface="+mn-lt"/>
              </a:rPr>
              <a:t> [RouteID] [char](5) NOT NULL,</a:t>
            </a:r>
            <a:br>
              <a:rPr lang="en-US" sz="1100" dirty="0">
                <a:ea typeface="+mn-lt"/>
                <a:cs typeface="+mn-lt"/>
              </a:rPr>
            </a:br>
            <a:r>
              <a:rPr lang="en-US" sz="1100">
                <a:ea typeface="+mn-lt"/>
                <a:cs typeface="+mn-lt"/>
              </a:rPr>
              <a:t> [StationName] [varchar](50) NOT NULL,</a:t>
            </a:r>
            <a:br>
              <a:rPr lang="en-US" sz="1100" dirty="0">
                <a:ea typeface="+mn-lt"/>
                <a:cs typeface="+mn-lt"/>
              </a:rPr>
            </a:br>
            <a:r>
              <a:rPr lang="en-US" sz="1100">
                <a:ea typeface="+mn-lt"/>
                <a:cs typeface="+mn-lt"/>
              </a:rPr>
              <a:t> CONSTRAINT [Station_PK] PRIMARY KEY CLUSTERED</a:t>
            </a:r>
            <a:br>
              <a:rPr lang="en-US" sz="1100" dirty="0">
                <a:ea typeface="+mn-lt"/>
                <a:cs typeface="+mn-lt"/>
              </a:rPr>
            </a:br>
            <a:r>
              <a:rPr lang="en-US" sz="1100">
                <a:ea typeface="+mn-lt"/>
                <a:cs typeface="+mn-lt"/>
              </a:rPr>
              <a:t>(</a:t>
            </a:r>
            <a:br>
              <a:rPr lang="en-US" sz="1100" dirty="0">
                <a:ea typeface="+mn-lt"/>
                <a:cs typeface="+mn-lt"/>
              </a:rPr>
            </a:br>
            <a:r>
              <a:rPr lang="en-US" sz="1100">
                <a:ea typeface="+mn-lt"/>
                <a:cs typeface="+mn-lt"/>
              </a:rPr>
              <a:t> [StationStopID] ASC</a:t>
            </a:r>
            <a:br>
              <a:rPr lang="en-US" sz="1100" dirty="0">
                <a:ea typeface="+mn-lt"/>
                <a:cs typeface="+mn-lt"/>
              </a:rPr>
            </a:br>
            <a:r>
              <a:rPr lang="en-US" sz="1100">
                <a:ea typeface="+mn-lt"/>
                <a:cs typeface="+mn-lt"/>
              </a:rPr>
              <a:t>)WITH (PAD_INDEX = OFF, STATISTICS_NORECOMPUTE = OFF, IGNORE_DUP_KEY = OFF, ALLOW_ROW_LOCKS = ON, ALLOW_PAGE_LOCKS = ON) ON [PRIMARY]</a:t>
            </a:r>
            <a:br>
              <a:rPr lang="en-US" sz="1100" dirty="0">
                <a:ea typeface="+mn-lt"/>
                <a:cs typeface="+mn-lt"/>
              </a:rPr>
            </a:br>
            <a:r>
              <a:rPr lang="en-US" sz="1100">
                <a:ea typeface="+mn-lt"/>
                <a:cs typeface="+mn-lt"/>
              </a:rPr>
              <a:t>) ON [PRIMARY]</a:t>
            </a:r>
            <a:br>
              <a:rPr lang="en-US" sz="1100" dirty="0">
                <a:ea typeface="+mn-lt"/>
                <a:cs typeface="+mn-lt"/>
              </a:rPr>
            </a:br>
            <a:r>
              <a:rPr lang="en-US" sz="1100">
                <a:ea typeface="+mn-lt"/>
                <a:cs typeface="+mn-lt"/>
              </a:rPr>
              <a:t>GOALTER TABLE [dbo].[Station] WITH CHECK ADD CONSTRAINT [Station_FK] FOREIGN KEY([RouteID])</a:t>
            </a:r>
            <a:br>
              <a:rPr lang="en-US" sz="1100" dirty="0">
                <a:ea typeface="+mn-lt"/>
                <a:cs typeface="+mn-lt"/>
              </a:rPr>
            </a:br>
            <a:r>
              <a:rPr lang="en-US" sz="1100">
                <a:ea typeface="+mn-lt"/>
                <a:cs typeface="+mn-lt"/>
              </a:rPr>
              <a:t>REFERENCES [dbo].[Route] ([RouteID])</a:t>
            </a:r>
            <a:br>
              <a:rPr lang="en-US" sz="1100" dirty="0">
                <a:ea typeface="+mn-lt"/>
                <a:cs typeface="+mn-lt"/>
              </a:rPr>
            </a:br>
            <a:r>
              <a:rPr lang="en-US" sz="1100">
                <a:ea typeface="+mn-lt"/>
                <a:cs typeface="+mn-lt"/>
              </a:rPr>
              <a:t>GOALTER TABLE [dbo].[Station] CHECK CONSTRAINT [Station_FK]</a:t>
            </a:r>
            <a:endParaRPr lang="en-US" sz="1100"/>
          </a:p>
          <a:p>
            <a:pPr marL="305435" indent="-305435"/>
            <a:r>
              <a:rPr lang="en-US" sz="1100">
                <a:ea typeface="+mn-lt"/>
                <a:cs typeface="+mn-lt"/>
              </a:rPr>
              <a:t>INSERT INTO Station(StationStopID,Longitude,Latitude,RouteID,StationName) VALUES (83,-71.08880679,42.34040135,'GE1','Northeastern University')</a:t>
            </a:r>
            <a:endParaRPr lang="en-US">
              <a:ea typeface="+mn-lt"/>
              <a:cs typeface="+mn-lt"/>
            </a:endParaRPr>
          </a:p>
          <a:p>
            <a:pPr marL="305435" indent="-305435"/>
            <a:r>
              <a:rPr lang="en-US" sz="1100">
                <a:ea typeface="+mn-lt"/>
                <a:cs typeface="+mn-lt"/>
              </a:rPr>
              <a:t>INSERT INTO Station(StationStopID,Longitude,Latitude,RouteID,StationName) VALUES (328,-71.09248662,42.26762068,'RM1','Mattapan');</a:t>
            </a:r>
            <a:endParaRPr lang="en-US"/>
          </a:p>
          <a:p>
            <a:pPr marL="305435" indent="-305435"/>
            <a:r>
              <a:rPr lang="en-US" sz="1100">
                <a:ea typeface="+mn-lt"/>
                <a:cs typeface="+mn-lt"/>
              </a:rPr>
              <a:t>INSERT INTO Station(StationStopID,Longitude,Latitude,RouteID,StationName) VALUES (1,-71.16708193,42.34012587,'GB1','Boston College');</a:t>
            </a:r>
            <a:endParaRPr lang="en-US" sz="1100" dirty="0"/>
          </a:p>
          <a:p>
            <a:pPr marL="305435" indent="-305435"/>
            <a:endParaRPr lang="en-US" sz="1100" dirty="0"/>
          </a:p>
          <a:p>
            <a:pPr marL="305435" indent="-305435"/>
            <a:endParaRPr lang="en-US" sz="1100" dirty="0"/>
          </a:p>
        </p:txBody>
      </p:sp>
    </p:spTree>
    <p:extLst>
      <p:ext uri="{BB962C8B-B14F-4D97-AF65-F5344CB8AC3E}">
        <p14:creationId xmlns:p14="http://schemas.microsoft.com/office/powerpoint/2010/main" val="755419467"/>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405</Words>
  <Application>Microsoft Office PowerPoint</Application>
  <PresentationFormat>Widescreen</PresentationFormat>
  <Paragraphs>105</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Avenir Next LT Pro</vt:lpstr>
      <vt:lpstr>Helvetica</vt:lpstr>
      <vt:lpstr>Wingdings 2</vt:lpstr>
      <vt:lpstr>DividendVTI</vt:lpstr>
      <vt:lpstr>Boston TRAIN OPERATIONS MANAGEMENT SYSTEM </vt:lpstr>
      <vt:lpstr>OBJECTIVES</vt:lpstr>
      <vt:lpstr>Summary of the design</vt:lpstr>
      <vt:lpstr>Entity RELATIONSHIP DIAGRAM</vt:lpstr>
      <vt:lpstr>DDL &amp; DML(Passenger)</vt:lpstr>
      <vt:lpstr>DDL &amp; DML(Passenger ADDRESS)</vt:lpstr>
      <vt:lpstr>DDL &amp; DML(DRIVER)</vt:lpstr>
      <vt:lpstr>DDL &amp; DML(ROUTE)</vt:lpstr>
      <vt:lpstr>DDL &amp; DML(STATION)</vt:lpstr>
      <vt:lpstr>DDL &amp; DML(payment)</vt:lpstr>
      <vt:lpstr>DDL &amp; DML(train)</vt:lpstr>
      <vt:lpstr>DDL &amp; DML(train SCHEDULE)</vt:lpstr>
      <vt:lpstr>DDL &amp; DML(tICKET BOOKING)</vt:lpstr>
      <vt:lpstr>Stored PROCEDURES</vt:lpstr>
      <vt:lpstr>Stored Procedure  (to add Passenger Details)</vt:lpstr>
      <vt:lpstr>STORED PROCEDURE  (For Train Schedule Out Bound)</vt:lpstr>
      <vt:lpstr>Stored Procedure  (to get Reaching Time at Desired Location)</vt:lpstr>
      <vt:lpstr>TRIGGERS</vt:lpstr>
      <vt:lpstr>TRIGGERS(Delay monitor 1)</vt:lpstr>
      <vt:lpstr>TRIGGER(DELAY MONITOR 2)</vt:lpstr>
      <vt:lpstr>TRIGGER(BOOKING CANCELLATION 1)</vt:lpstr>
      <vt:lpstr>TRIGGER(BOOKING CANCELLATION 2)</vt:lpstr>
      <vt:lpstr>VIEWS</vt:lpstr>
      <vt:lpstr>VIEW (PassengerS Per Running Train)</vt:lpstr>
      <vt:lpstr>VIEW (REVENUE BY ROUTE) </vt:lpstr>
      <vt:lpstr>TABLE LEVEL CHECK CONSTRAINTS (ON PAYMENT TABLE)</vt:lpstr>
      <vt:lpstr>COMPUTED COLUMNS BASED ON FUNCTION</vt:lpstr>
      <vt:lpstr>COLUMN DATA ENCRYPTION</vt:lpstr>
      <vt:lpstr>DASHBOARD</vt:lpstr>
      <vt:lpstr>DASHBOARD</vt:lpstr>
      <vt:lpstr>DASHBOARD</vt:lpstr>
      <vt:lpstr>DASHBOARD</vt:lpstr>
      <vt:lpstr>DASHBOARD</vt:lpstr>
      <vt:lpstr>CONTRIBUTION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Additya Dharangaonkar</dc:creator>
  <cp:lastModifiedBy>Additya Dharangaonkar</cp:lastModifiedBy>
  <cp:revision>1052</cp:revision>
  <dcterms:created xsi:type="dcterms:W3CDTF">2019-12-09T02:42:59Z</dcterms:created>
  <dcterms:modified xsi:type="dcterms:W3CDTF">2019-12-09T20:37:56Z</dcterms:modified>
</cp:coreProperties>
</file>